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40"/>
  </p:notesMasterIdLst>
  <p:sldIdLst>
    <p:sldId id="288" r:id="rId3"/>
    <p:sldId id="257" r:id="rId4"/>
    <p:sldId id="290" r:id="rId5"/>
    <p:sldId id="258" r:id="rId6"/>
    <p:sldId id="294" r:id="rId7"/>
    <p:sldId id="289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91" r:id="rId23"/>
    <p:sldId id="293" r:id="rId24"/>
    <p:sldId id="273" r:id="rId25"/>
    <p:sldId id="274" r:id="rId26"/>
    <p:sldId id="275" r:id="rId27"/>
    <p:sldId id="276" r:id="rId28"/>
    <p:sldId id="277" r:id="rId29"/>
    <p:sldId id="278" r:id="rId30"/>
    <p:sldId id="280" r:id="rId31"/>
    <p:sldId id="281" r:id="rId32"/>
    <p:sldId id="282" r:id="rId33"/>
    <p:sldId id="279" r:id="rId34"/>
    <p:sldId id="283" r:id="rId35"/>
    <p:sldId id="284" r:id="rId36"/>
    <p:sldId id="285" r:id="rId37"/>
    <p:sldId id="286" r:id="rId38"/>
    <p:sldId id="287" r:id="rId39"/>
  </p:sldIdLst>
  <p:sldSz cx="9144000" cy="5143500" type="screen16x9"/>
  <p:notesSz cx="6858000" cy="9144000"/>
  <p:embeddedFontLst>
    <p:embeddedFont>
      <p:font typeface="Fira Sans Light" panose="020B060402020202020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Fira Sans Extra Condensed ExtraLight" panose="020B0604020202020204" charset="0"/>
      <p:regular r:id="rId49"/>
      <p:bold r:id="rId50"/>
      <p:italic r:id="rId51"/>
      <p:boldItalic r:id="rId52"/>
    </p:embeddedFont>
    <p:embeddedFont>
      <p:font typeface="Fira Sans" panose="020B0604020202020204" charset="0"/>
      <p:regular r:id="rId53"/>
      <p:bold r:id="rId54"/>
      <p:italic r:id="rId55"/>
      <p:boldItalic r:id="rId56"/>
    </p:embeddedFont>
    <p:embeddedFont>
      <p:font typeface="Cambria Math" panose="02040503050406030204" pitchFamily="18" charset="0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731" autoAdjust="0"/>
  </p:normalViewPr>
  <p:slideViewPr>
    <p:cSldViewPr snapToGrid="0">
      <p:cViewPr varScale="1">
        <p:scale>
          <a:sx n="131" d="100"/>
          <a:sy n="131" d="100"/>
        </p:scale>
        <p:origin x="966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commentAuthors" Target="commentAuthors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6.xml"/><Relationship Id="rId51" Type="http://schemas.openxmlformats.org/officeDocument/2006/relationships/font" Target="fonts/font1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6.fntdata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828466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orxiv.org/content/10.1101/2020.04.29.066886v1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6130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8f7106c261_7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0" name="Google Shape;290;g8f7106c261_7_2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In principle, point-scanning confocal uses the ultimate structured illumination – just a single point. Unfortunately, regular confocal does a poor job extracting the superres information…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OTF (Optical Transfer Function) = Fourier Transform of the PSF (Point Spread Function)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OTF - larger extent means higher resolution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The idea is: An ideal confocal microscope would have the resolution of a small pinhole and light collection efficiency of a large pinhole - that’s exactly what Airyscan is trying to achieve!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graf - jak se meni rozliseni, kdyz zmensuji pinholu, ze vidim, ze na 1 airy unit, tak mam rozliseni, a kdyz zaviram pinholu k nule, tak se zvysuje rozliseni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zvysuje se both lateral and axial resolution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confokal sam o sobe je superrezolucni metoda, zaviranim pinholy zvysim 2x rozliseni , ale problem je, ze kdyz zavru pinholu, tak nic nevidim</a:t>
            </a:r>
            <a:endParaRPr/>
          </a:p>
        </p:txBody>
      </p:sp>
      <p:sp>
        <p:nvSpPr>
          <p:cNvPr id="291" name="Google Shape;291;g8f7106c261_7_2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01672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8f7106c261_7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g8f7106c261_7_2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The reason is the fast drop in fluorescence intensity with closed pinhole.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Airyscan is one of the linear superresolution methods that allows increased resolution in a confocal microscope...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Airy scan funguje, jako by byla mala pinhola, ale zachovava signal.</a:t>
            </a:r>
            <a:endParaRPr/>
          </a:p>
        </p:txBody>
      </p:sp>
      <p:sp>
        <p:nvSpPr>
          <p:cNvPr id="308" name="Google Shape;308;g8f7106c261_7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5348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f7106c261_7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8f7106c261_7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ReScan, Airyscan, SoRa - linear superresolution methods based on the same principle.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ReScan and SoRa perform the “image processing” using optics, Airyscan uses computer processing.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ReScan : point scanning confocal with a second set of XY galvos, that “re-scans” the signal onto a CMOS camera. Synchronized scanners and precise magnification adjustment performs the superresolution “image processing” optically. Cameras also have better quantum efficiency than photomultipliers.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8f7106c261_7_2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6066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8f7106c261_7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8f7106c261_7_2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If we could illuminate lines 10 nm apart, we would get 10 nm resolution. But we can’t!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konfokaly</a:t>
            </a:r>
            <a:r>
              <a:rPr lang="en-US" dirty="0"/>
              <a:t> </a:t>
            </a:r>
            <a:r>
              <a:rPr lang="en-US" dirty="0" err="1"/>
              <a:t>promitaji</a:t>
            </a:r>
            <a:r>
              <a:rPr lang="en-US" dirty="0"/>
              <a:t> 1 </a:t>
            </a:r>
            <a:r>
              <a:rPr lang="en-US" dirty="0" err="1"/>
              <a:t>tecku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vzorek</a:t>
            </a:r>
            <a:r>
              <a:rPr lang="en-US" dirty="0"/>
              <a:t>, ale </a:t>
            </a:r>
            <a:r>
              <a:rPr lang="en-US" dirty="0" err="1"/>
              <a:t>tyto</a:t>
            </a:r>
            <a:r>
              <a:rPr lang="en-US" dirty="0"/>
              <a:t> </a:t>
            </a:r>
            <a:r>
              <a:rPr lang="en-US" dirty="0" err="1"/>
              <a:t>metody</a:t>
            </a:r>
            <a:r>
              <a:rPr lang="en-US" dirty="0"/>
              <a:t>  </a:t>
            </a:r>
            <a:r>
              <a:rPr lang="en-US" dirty="0" err="1"/>
              <a:t>promitaji</a:t>
            </a:r>
            <a:r>
              <a:rPr lang="en-US" dirty="0"/>
              <a:t> </a:t>
            </a:r>
            <a:r>
              <a:rPr lang="en-US" dirty="0" err="1"/>
              <a:t>tisice</a:t>
            </a:r>
            <a:r>
              <a:rPr lang="en-US" dirty="0"/>
              <a:t> </a:t>
            </a:r>
            <a:r>
              <a:rPr lang="en-US" dirty="0" err="1"/>
              <a:t>tecek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vzorek</a:t>
            </a:r>
            <a:r>
              <a:rPr lang="en-US" dirty="0"/>
              <a:t> a </a:t>
            </a:r>
            <a:r>
              <a:rPr lang="en-US" dirty="0" err="1"/>
              <a:t>snimaji</a:t>
            </a:r>
            <a:r>
              <a:rPr lang="en-US" dirty="0"/>
              <a:t> </a:t>
            </a:r>
            <a:r>
              <a:rPr lang="en-US" dirty="0" err="1"/>
              <a:t>tisice</a:t>
            </a:r>
            <a:r>
              <a:rPr lang="en-US" dirty="0"/>
              <a:t> </a:t>
            </a:r>
            <a:r>
              <a:rPr lang="en-US" dirty="0" err="1"/>
              <a:t>tecek</a:t>
            </a:r>
            <a:r>
              <a:rPr lang="en-US" dirty="0"/>
              <a:t> </a:t>
            </a:r>
            <a:r>
              <a:rPr lang="en-US" dirty="0" err="1"/>
              <a:t>kamerou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338" name="Google Shape;338;g8f7106c261_7_2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85843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8f7106c261_7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8f7106c261_7_2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One of the unfair comparisons – widefield vs optical-sectioning!</a:t>
            </a:r>
            <a:endParaRPr/>
          </a:p>
        </p:txBody>
      </p:sp>
      <p:sp>
        <p:nvSpPr>
          <p:cNvPr id="351" name="Google Shape;351;g8f7106c261_7_2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7845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8f7106c261_7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8f7106c261_7_27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It’s a point-scanning confocal with extra Depletion beam (very strong, pulsed) overlapping with the excitation beam.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The STED beam PSF is doughnut-shaped (created using a special vortex phase plate), and it has zero (no light) in the middle.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The STED beam depletes some of the excited molecules, leaving only the ones in the central “zero” - this results in much narrower effective excitation PSF.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Normalne excitace v zelene - emise zluta, ale pri STEDu je stimulovana emise cervena.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Molekula, kdyz ma okolo sebe hodne cervenych fotonu, tak vyzari cerveny foton.. ..deplecni lase zpusobi, ze zacne zarit cervene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More than 5x resolution improvement is routinely achieved.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Jablonski diagram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g8f7106c261_7_2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16002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f7106c261_7_3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example: histone H3 ( zluty  , YFP) and tubulin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8f7106c261_7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1470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8f7106c261_7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g8f7106c261_7_3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the principle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sigma - presnost lokalizace molekuly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N - pocet fotony, ktery z molekylu zachytim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a - velikost pixelu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b- pozadi ( sum)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N.a - pocet fotonu x velikost pixelu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odmocniva</a:t>
            </a:r>
            <a:r>
              <a:rPr lang="en-US" dirty="0"/>
              <a:t> – square </a:t>
            </a:r>
            <a:endParaRPr dirty="0"/>
          </a:p>
        </p:txBody>
      </p:sp>
      <p:sp>
        <p:nvSpPr>
          <p:cNvPr id="398" name="Google Shape;398;g8f7106c261_7_30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331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8f7106c261_7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5" name="Google Shape;425;g8f7106c261_7_3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key requirements…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Technology is mature enough (e.g. back-illuminated SCMOS cameras)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Sample preparation and fluorescent labeling strategies keep improving</a:t>
            </a:r>
            <a:endParaRPr/>
          </a:p>
        </p:txBody>
      </p:sp>
      <p:sp>
        <p:nvSpPr>
          <p:cNvPr id="426" name="Google Shape;426;g8f7106c261_7_3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425637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8f7106c261_7_3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key features</a:t>
            </a:r>
            <a:endParaRPr/>
          </a:p>
        </p:txBody>
      </p:sp>
      <p:sp>
        <p:nvSpPr>
          <p:cNvPr id="436" name="Google Shape;436;g8f7106c261_7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44580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f7106c261_7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" name="Google Shape;136;g8f7106c261_7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Resolution and sensitivity (SNR) are two completely different things.And both of them are important to obtain high quality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microscopy images.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Fluorescence is great contrasting method, one can see single molecule, impossible with phase contrast,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Resolution is wave properties of light.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S\N ration its limited by number of detected photons.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Both wave and particle nature of light impose strict limitations on the quality of microscopic images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governed: urcovano</a:t>
            </a:r>
            <a:endParaRPr/>
          </a:p>
        </p:txBody>
      </p:sp>
      <p:sp>
        <p:nvSpPr>
          <p:cNvPr id="137" name="Google Shape;137;g8f7106c261_7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2912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smtClean="0"/>
              <a:t>Basically</a:t>
            </a:r>
            <a:r>
              <a:rPr lang="en-US" baseline="0" dirty="0" smtClean="0"/>
              <a:t> it’s a very clever pre-processing of raw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62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8f7106c261_7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g8f7106c261_7_3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Example: S Pombe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Vanderbilt University, Nashville</a:t>
            </a:r>
            <a:endParaRPr/>
          </a:p>
        </p:txBody>
      </p:sp>
      <p:sp>
        <p:nvSpPr>
          <p:cNvPr id="454" name="Google Shape;454;g8f7106c261_7_3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6115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f7106c261_7_3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8f7106c261_7_3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Authors from Oxford, UK (Micron Oxford Advanced Imaging Unit)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cervena - nic moc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zluta - jakztakz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zelena - super!</a:t>
            </a:r>
            <a:endParaRPr/>
          </a:p>
        </p:txBody>
      </p:sp>
      <p:sp>
        <p:nvSpPr>
          <p:cNvPr id="469" name="Google Shape;469;g8f7106c261_7_3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7253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8f7106c261_7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8" name="Google Shape;478;g8f7106c261_7_3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relatively new, flexible method, works great in TIRF. Otherwise there are issues with background fluorescence.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Also, acquisition is slower than regular STORM...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further development of probes can be expected - 2020 - fluorogenic DNA-PAINT probes using dark quenchers - </a:t>
            </a:r>
            <a:r>
              <a:rPr lang="cs" u="sng" dirty="0">
                <a:solidFill>
                  <a:schemeClr val="hlink"/>
                </a:solidFill>
                <a:hlinkClick r:id="rId3"/>
              </a:rPr>
              <a:t>https://www.biorxiv.org/content/10.1101/2020.04.29.066886v1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DNA plave a nesviti a kdyz se prilepi na protilatku, tak se rozsvity…..najdi image </a:t>
            </a:r>
            <a:endParaRPr dirty="0"/>
          </a:p>
        </p:txBody>
      </p:sp>
      <p:sp>
        <p:nvSpPr>
          <p:cNvPr id="479" name="Google Shape;479;g8f7106c261_7_3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623587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f7106c261_7_3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8f7106c261_7_3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practically demonstrated resolution 20 x 20 x 80 nm, whole fixed cell in multiple colors, which is hard to achieve with STORM/PALM due to eventual bleaching of the fluorophores (here new fluorophores are supplied continuously)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Each channel imaged for several hours… The new fluorogenic probes (April 2020) should speed it up 25 times!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g8f7106c261_7_3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7597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8f7106c261_7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g8f7106c261_7_4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relatively new, flexible method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further development of probes can be expected to fine-tune the bunding kinetics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Princip DNA paint, ale nepouziva se DNA, ale misto toho se pouzivaji specialni probes</a:t>
            </a:r>
            <a:r>
              <a:rPr lang="en-US" dirty="0"/>
              <a:t>  (</a:t>
            </a:r>
            <a:r>
              <a:rPr lang="en-US" dirty="0" err="1"/>
              <a:t>proteiny</a:t>
            </a:r>
            <a:r>
              <a:rPr lang="en-US" dirty="0"/>
              <a:t>, </a:t>
            </a:r>
            <a:r>
              <a:rPr lang="en-US" dirty="0" err="1"/>
              <a:t>ktere</a:t>
            </a:r>
            <a:r>
              <a:rPr lang="en-US" dirty="0"/>
              <a:t> se </a:t>
            </a:r>
            <a:r>
              <a:rPr lang="en-US" dirty="0" err="1"/>
              <a:t>vazou</a:t>
            </a:r>
            <a:r>
              <a:rPr lang="en-US" dirty="0"/>
              <a:t> </a:t>
            </a:r>
            <a:r>
              <a:rPr lang="en-US" dirty="0" err="1"/>
              <a:t>slabe</a:t>
            </a:r>
            <a:r>
              <a:rPr lang="en-US" dirty="0"/>
              <a:t>), </a:t>
            </a:r>
            <a:r>
              <a:rPr lang="en-US" dirty="0" err="1"/>
              <a:t>proteinove</a:t>
            </a:r>
            <a:r>
              <a:rPr lang="en-US" dirty="0"/>
              <a:t> </a:t>
            </a:r>
            <a:r>
              <a:rPr lang="en-US" dirty="0" err="1"/>
              <a:t>frakmenty</a:t>
            </a:r>
            <a:r>
              <a:rPr lang="en-US" dirty="0"/>
              <a:t>, </a:t>
            </a:r>
            <a:r>
              <a:rPr lang="en-US" dirty="0" err="1"/>
              <a:t>ktere</a:t>
            </a:r>
            <a:r>
              <a:rPr lang="en-US" dirty="0"/>
              <a:t> se </a:t>
            </a:r>
            <a:r>
              <a:rPr lang="en-US" dirty="0" err="1"/>
              <a:t>vazi</a:t>
            </a:r>
            <a:r>
              <a:rPr lang="en-US" dirty="0"/>
              <a:t> se </a:t>
            </a:r>
            <a:r>
              <a:rPr lang="en-US" dirty="0" err="1"/>
              <a:t>spravnou</a:t>
            </a:r>
            <a:r>
              <a:rPr lang="en-US" dirty="0"/>
              <a:t> </a:t>
            </a:r>
            <a:r>
              <a:rPr lang="en-US" dirty="0" err="1"/>
              <a:t>afinitou</a:t>
            </a:r>
            <a:r>
              <a:rPr lang="en-US" dirty="0"/>
              <a:t>) </a:t>
            </a:r>
            <a:r>
              <a:rPr lang="cs" dirty="0"/>
              <a:t> with weak, transient binding ( transient - vazi se jen prechodne na chvili a pak odleti)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 </a:t>
            </a:r>
            <a:r>
              <a:rPr lang="en-US" dirty="0" err="1"/>
              <a:t>fluorescencni</a:t>
            </a:r>
            <a:r>
              <a:rPr lang="en-US" dirty="0"/>
              <a:t> </a:t>
            </a:r>
            <a:r>
              <a:rPr lang="en-US" dirty="0" err="1"/>
              <a:t>celou</a:t>
            </a:r>
            <a:r>
              <a:rPr lang="en-US" dirty="0"/>
              <a:t> </a:t>
            </a:r>
            <a:r>
              <a:rPr lang="en-US" dirty="0" err="1"/>
              <a:t>dobu</a:t>
            </a:r>
            <a:r>
              <a:rPr lang="en-US" dirty="0"/>
              <a:t> a ja je </a:t>
            </a:r>
            <a:r>
              <a:rPr lang="en-US" dirty="0" err="1"/>
              <a:t>vidim</a:t>
            </a:r>
            <a:r>
              <a:rPr lang="en-US" dirty="0"/>
              <a:t>, </a:t>
            </a:r>
            <a:r>
              <a:rPr lang="en-US" dirty="0" err="1"/>
              <a:t>az</a:t>
            </a:r>
            <a:r>
              <a:rPr lang="en-US" dirty="0"/>
              <a:t> se </a:t>
            </a:r>
            <a:r>
              <a:rPr lang="en-US" dirty="0" err="1"/>
              <a:t>zastavi</a:t>
            </a:r>
            <a:r>
              <a:rPr lang="en-US" dirty="0"/>
              <a:t>….. </a:t>
            </a:r>
            <a:r>
              <a:rPr lang="en-US" dirty="0" err="1"/>
              <a:t>zastavi</a:t>
            </a:r>
            <a:r>
              <a:rPr lang="en-US" dirty="0"/>
              <a:t> se </a:t>
            </a:r>
            <a:r>
              <a:rPr lang="en-US" dirty="0" err="1"/>
              <a:t>tim</a:t>
            </a:r>
            <a:r>
              <a:rPr lang="en-US" dirty="0"/>
              <a:t> </a:t>
            </a:r>
            <a:r>
              <a:rPr lang="en-US" dirty="0" err="1"/>
              <a:t>navazanim</a:t>
            </a:r>
            <a:r>
              <a:rPr lang="en-US" dirty="0"/>
              <a:t> -----</a:t>
            </a:r>
            <a:r>
              <a:rPr lang="en-US" dirty="0" err="1"/>
              <a:t>pak</a:t>
            </a:r>
            <a:r>
              <a:rPr lang="en-US" dirty="0"/>
              <a:t> se </a:t>
            </a:r>
            <a:r>
              <a:rPr lang="en-US" dirty="0" err="1"/>
              <a:t>rozvazou</a:t>
            </a:r>
            <a:r>
              <a:rPr lang="en-US" dirty="0"/>
              <a:t> , </a:t>
            </a:r>
            <a:r>
              <a:rPr lang="en-US" dirty="0" err="1"/>
              <a:t>nevidime</a:t>
            </a:r>
            <a:r>
              <a:rPr lang="en-US" dirty="0"/>
              <a:t> je --- </a:t>
            </a:r>
            <a:r>
              <a:rPr lang="en-US" dirty="0" err="1"/>
              <a:t>vypada</a:t>
            </a:r>
            <a:r>
              <a:rPr lang="en-US" dirty="0"/>
              <a:t> </a:t>
            </a:r>
            <a:r>
              <a:rPr lang="en-US" dirty="0" err="1"/>
              <a:t>jako</a:t>
            </a:r>
            <a:r>
              <a:rPr lang="en-US" dirty="0"/>
              <a:t> </a:t>
            </a:r>
            <a:r>
              <a:rPr lang="en-US" dirty="0" err="1"/>
              <a:t>blikani</a:t>
            </a:r>
            <a:r>
              <a:rPr lang="en-US" dirty="0"/>
              <a:t> </a:t>
            </a:r>
            <a:endParaRPr dirty="0"/>
          </a:p>
        </p:txBody>
      </p:sp>
      <p:sp>
        <p:nvSpPr>
          <p:cNvPr id="500" name="Google Shape;500;g8f7106c261_7_4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578478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8f7106c261_7_4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8f7106c261_7_4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(in fixed, permeabilized cells)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Since binding is transient, old probes can be washed away (microfluidics) and new probes introduces, so it is possible to image many different targets sequentially.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8f7106c261_7_4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81037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8f7106c261_7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3" name="Google Shape;533;g8f7106c261_7_44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… again from the S+S+S review….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When pushing the resolution to 20 nm, the size of the fluorescent probe becomes important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researchers are more often trying something else than primary-secondary antibody pairs…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GFP is itself fluorescent, other proteins/peptides need to be conjugated to organic dyes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velikosti fluorescencnich proteinu jsou dulezite a porad se objevuji nove a nove metody, jak provezt znaceni</a:t>
            </a:r>
            <a:endParaRPr/>
          </a:p>
        </p:txBody>
      </p:sp>
      <p:sp>
        <p:nvSpPr>
          <p:cNvPr id="534" name="Google Shape;534;g8f7106c261_7_4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49528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8f7106c261_7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2" name="Google Shape;542;g8f7106c261_7_4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e.g. SNAP-SiR is a powerful tool for live cell imaging</a:t>
            </a:r>
            <a:endParaRPr/>
          </a:p>
        </p:txBody>
      </p:sp>
      <p:sp>
        <p:nvSpPr>
          <p:cNvPr id="543" name="Google Shape;543;g8f7106c261_7_4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2530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8f7106c261_7_4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8f7106c261_7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68225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8f7106c261_7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8f7106c261_7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300"/>
              <a:t>Various aspects of resolution in light microscopy can be best appreciated by switching back and forth between “real” image space and “spatial frequency” space using Fourier transformation.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300"/>
              <a:t>Resolution in real space: Can I distinguish two closely spaced points or lines? 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300"/>
              <a:t>Resolution in Fourier space: Note, the FT image contains low frequencies (low resolution information) near the center and high frequencies (high resolution featires) near the edges. You’ll hear much more about FT in later talks.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300"/>
              <a:t>In light microscopy the finite Numerical Aperture (NA) is the “hard” resolution limit - no information about features beyond the resolution limit passes the objective lens!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Fourier transformation Image is teling that : details inside the yellow ring (fourieruv obr)-  have lower resolution than details  outside the yellow ring ( noise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Objective with lower NA  (obr v pravo_ image is more blurry -  FT - uzitecne informace jsou jen uvnitr v malem kolecku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/>
              <a:t>NA cannot be infinite, it is always less than the refractive index of the sample and everything between the sample and the lens.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/>
              <a:t>Drawing: Model of an ideal lens - the lens actually performs Fourier Transformation of the in-focus sample. The FT appears in the Back Focal Plane (the back aperture of the objective lens). The BFP aperture limits the resolution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Kdyz je dira u objektivu mensi, tak i rozliseni bude mensi.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Protoze dira nemuze byt nekonecne velke, plyne z toho, ze rozliseni v mikroskopu je finite. - Abbes LIMIT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Proc je rozliseni konecne a co fyzicky neprkonatelna bariera.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Important: no information about features finer that the resolution limit can pass through the objective lens!</a:t>
            </a:r>
            <a:endParaRPr/>
          </a:p>
        </p:txBody>
      </p:sp>
      <p:sp>
        <p:nvSpPr>
          <p:cNvPr id="145" name="Google Shape;145;g8f7106c261_7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9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8f7106c261_7_4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8" name="Google Shape;518;g8f7106c261_7_4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new attempts in live cell SMLM imaging, each subframe is 50 s average, showing splitting of actin filament bundle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STORM nba zivych bunkach –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pouziti</a:t>
            </a:r>
            <a:r>
              <a:rPr lang="en-US" dirty="0"/>
              <a:t> – </a:t>
            </a:r>
            <a:r>
              <a:rPr lang="en-US" dirty="0" err="1"/>
              <a:t>specialni</a:t>
            </a:r>
            <a:r>
              <a:rPr lang="en-US" dirty="0"/>
              <a:t> </a:t>
            </a:r>
            <a:r>
              <a:rPr lang="en-US" dirty="0" err="1"/>
              <a:t>fluorescencni</a:t>
            </a:r>
            <a:r>
              <a:rPr lang="en-US" dirty="0"/>
              <a:t> </a:t>
            </a:r>
            <a:r>
              <a:rPr lang="en-US" dirty="0" err="1"/>
              <a:t>proteiny</a:t>
            </a:r>
            <a:r>
              <a:rPr lang="en-US" dirty="0"/>
              <a:t>, PAL</a:t>
            </a:r>
            <a:endParaRPr dirty="0"/>
          </a:p>
        </p:txBody>
      </p:sp>
      <p:sp>
        <p:nvSpPr>
          <p:cNvPr id="519" name="Google Shape;519;g8f7106c261_7_4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40155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8f7106c261_7_4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8f7106c261_7_4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65856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8f7106c261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8f7106c26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490625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8f7106c261_7_5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8f7106c261_7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95572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8f7106c261_7_5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0" name="Google Shape;680;g8f7106c261_7_5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34814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8f7106c261_7_6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g8f7106c261_7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7453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smtClean="0"/>
              <a:t>Linear = it has some useful mathematical properties (e.g. additivity: adding signals =</a:t>
            </a:r>
            <a:r>
              <a:rPr lang="en-US" baseline="0" dirty="0" smtClean="0"/>
              <a:t> adding spectra)</a:t>
            </a:r>
            <a:endParaRPr lang="en-US" dirty="0" smtClean="0"/>
          </a:p>
          <a:p>
            <a:pPr marL="158750" indent="0">
              <a:buNone/>
            </a:pPr>
            <a:r>
              <a:rPr lang="en-US" dirty="0" smtClean="0"/>
              <a:t>complex = real + imaginary part (in terms of 1D signals = amplitude + phase)</a:t>
            </a:r>
          </a:p>
          <a:p>
            <a:pPr marL="158750" indent="0">
              <a:buNone/>
            </a:pPr>
            <a:r>
              <a:rPr lang="en-US" dirty="0" smtClean="0"/>
              <a:t>Any</a:t>
            </a:r>
            <a:r>
              <a:rPr lang="en-US" baseline="0" dirty="0" smtClean="0"/>
              <a:t> signal can be created using just a combination of pure sine waves...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944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smtClean="0"/>
              <a:t>in 2D: We</a:t>
            </a:r>
            <a:r>
              <a:rPr lang="en-US" baseline="0" dirty="0" smtClean="0"/>
              <a:t> talk about “spatial frequency”, a pitch of a repetitive feature in the images.</a:t>
            </a:r>
          </a:p>
          <a:p>
            <a:pPr marL="158750" indent="0">
              <a:buNone/>
            </a:pPr>
            <a:r>
              <a:rPr lang="en-US" baseline="0" dirty="0" smtClean="0"/>
              <a:t>Just like with 1D signals (e.g. sound), any image can be created combining </a:t>
            </a:r>
            <a:r>
              <a:rPr lang="en-US" baseline="0" smtClean="0"/>
              <a:t>sinusoidal patterns.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057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f7106c261_7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8f7106c261_7_1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In real space …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Real Space representation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cs"/>
              <a:t>rozliseni je nizke - nerozpoznam 2 tecky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cs"/>
              <a:t>kdyz je hranicni, asi vim, ze jsou tam 2 tecky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arenR"/>
            </a:pPr>
            <a:r>
              <a:rPr lang="cs"/>
              <a:t>vysoke rozliseni, rozpoznam 2 tecky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abbeho formulka na rozliseni dmin- nejmensi vzdalenost, kdy rozpoznam 2 tecky (rozliseni)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lanbda- vlnova delka , 2NA numericka apertura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PSF - rozmazane kolecka, jak vypada tiny fluorescent spot looks like through microscop </a:t>
            </a:r>
            <a:endParaRPr/>
          </a:p>
        </p:txBody>
      </p:sp>
      <p:sp>
        <p:nvSpPr>
          <p:cNvPr id="184" name="Google Shape;184;g8f7106c261_7_1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41669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8f7106c261_7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8f7106c261_7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supeeresolution methods can be divided based on physical principles they exploit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BALM = binding assisted localization microscopy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Note, 4PI does not overcome the diffraction limit, the NA is just larger. Also, Expansion Microscopy (ExM) does not overcome diffraction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Linearni metody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znamena, ze intenzita emise je primo umerna intenzite excitace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s konfokalniho proncipu vychazi metody : OPRA - optical photon reassignment - theoretical -like irscan ( collin Sheppard)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ISM-  camera misto PMT v confokalu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RESCAN- confokal, kde scanuji emisi, kde je teck stacionarni- 2 scaneery za sebou a misto PMT pouzivam kameru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Airyscan- misto 1 PMT je v konfokalu 32 PMT   na unorovni pinholy nahustenych vedle sebe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  -kazde PMT snima obraz skrz mirne posunutou pinholu a mtematickym zpracovanim dostaneme obraz s vyssim rozlisenim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Instant SIM, MSIM, SORA- konfokaly promitaji 1 tecku na vzorek a snimaiji 1 tecku na vzorek, tyto metody promitaji tisice tecek na vzorek a a snimaji tisice tecek kamerou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SORA - microlenses jsou na spinning disku - spinning disk s vylepsenym rozlisenim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SIM- promitam ryzne carky, ruznymi uhlu a data jsou nasledne zpracovanu FT 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cs"/>
              <a:t>Lattice SIM - u norm sim jsou to cary prez vzorek, ale u Lattice SIM honeycomb structures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LINEARNI METODY, rozliseni se vylepsuje max 2x!!!!!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NOn Linearni metody - mohou vylepsivat rozliseni neomezene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STED -  confocal system where extra depletion laser shrinks the excitatio PSF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SSIM - saturation SIM - when fluorophores in sample get sturated by the SIM patern , higher resoulution information can be extracted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( more phases needed)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Stochasticke metody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are based on random blinking of molecules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SMLM - single molecule localisation microscopy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dalsi zkratky to same , jen s jinym nazvem - stejny princip  (PALM - photoactivated localisation microscopy, STORM - stochastic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BALM - binding assited localisation microscopy, molekuli si plavou v zorku a pokud se navazou, zastavi se a ja je vidim jako zablesk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DNA- Paint - sekundarni protilatka je navazana na kratky usek DNA a pak do vzorku pustim fluorescencni molekulu navazanou na jiny kratky usek DNA a tyto kousky DNA jsou si komplementarni a po navazani se molekula zastavi a ja ji uvidim ( nejlip funguje v TIRF)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SOFI, SRRF - methds, where individual blinking molecules cannot be resolved, high resolution information is extracted from fluctuations</a:t>
            </a:r>
            <a:endParaRPr/>
          </a:p>
        </p:txBody>
      </p:sp>
      <p:sp>
        <p:nvSpPr>
          <p:cNvPr id="205" name="Google Shape;205;g8f7106c261_7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2333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f7106c261_7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8f7106c261_7_1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Historical overview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STED - Einstein vymyslel teorii laseru a neslo to experimentalne overit, HELL - v 94 vsiml, ze by to slopuzit na superres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Interestingly: STED very technically challenging, but with the help od Stefan Hell’s dedication, it was developed in just 13 years from the first concepts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On the other hand, SMLM, quite trivial from the technical standpoint, took longer to develop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Moerner : pozoroval jednolive molekuly a jejich fluorescenci ( nobel prize) pozoroval to pri 4K ( 4 kelvin- nizke teploty)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SIM … commercialized 12 years from first demonstration,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Airyscan – superresolving properties of confocal were apparent early on, “pinhole plane imaging” suggested 1987-8. Even though the 32-channel detector (now used for Airyscan) appeared in commercial confocal microscopes in 2001, it took 10 more years to revive interest in this method!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/>
              <a:t>Minsky, Petran - spinning disk , pak Sheppard concept ) - az po publikovani Enderleinem se veci zacali hybat a komercializace v roce 2015 , 2018 ( yokogava sora)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8f7106c261_7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19998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f7106c261_7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8f7106c261_7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… from a recent review by Steffen, Stefan and Stefan (yes, one of them is S. Hell)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resolution of superresolution methods, the “confocal” is NOT the superresolution version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SMLM methods appear very attractive here…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Elipsoidy, ktere zobrazuji rozliseni  pro rodilne mikro tech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SIM - je 2x lepsi ve vsech 3 smerech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STED - standartni na dobre rozliseni v x,y, a v z ma obycejne rozliseni 3D sted je tak lepsi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PALM\STOPM je teoreticky nejlepsi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/>
              <a:t>Stom metody vypadaji, ze maji velke rozlise a jsou jednoduche na hardvare a dosahuki velkmi dobrejho rozliseni.</a:t>
            </a:r>
            <a:endParaRPr dirty="0"/>
          </a:p>
        </p:txBody>
      </p:sp>
      <p:sp>
        <p:nvSpPr>
          <p:cNvPr id="281" name="Google Shape;281;g8f7106c261_7_2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76146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983528" y="129200"/>
            <a:ext cx="5035250" cy="651622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6000"/>
              </a:srgbClr>
            </a:outerShdw>
          </a:effectLst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Fira Sans Light"/>
              <a:buNone/>
              <a:defRPr sz="2800">
                <a:latin typeface="Fira Sans Light"/>
                <a:ea typeface="Fira Sans Light"/>
                <a:cs typeface="Fira Sans Light"/>
                <a:sym typeface="Fira Sans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91350" y="4751125"/>
            <a:ext cx="85206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>
                <a:latin typeface="Fira Sans Extra Condensed ExtraLight"/>
                <a:ea typeface="Fira Sans Extra Condensed ExtraLight"/>
                <a:cs typeface="Fira Sans Extra Condensed ExtraLight"/>
                <a:sym typeface="Fira Sans Extra Condensed ExtraLight"/>
              </a:rPr>
              <a:t>Image analysis and data processing in superresolution microscopy workshop 2021, Faculty of Science, Charles University</a:t>
            </a:r>
            <a:endParaRPr sz="1200">
              <a:latin typeface="Fira Sans Extra Condensed ExtraLight"/>
              <a:ea typeface="Fira Sans Extra Condensed ExtraLight"/>
              <a:cs typeface="Fira Sans Extra Condensed ExtraLight"/>
              <a:sym typeface="Fira Sans Extra Condense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39563843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786178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●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cxnSp>
        <p:nvCxnSpPr>
          <p:cNvPr id="22" name="Google Shape;22;p4"/>
          <p:cNvCxnSpPr/>
          <p:nvPr/>
        </p:nvCxnSpPr>
        <p:spPr>
          <a:xfrm rot="10800000" flipH="1">
            <a:off x="359050" y="965525"/>
            <a:ext cx="8378100" cy="159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 txBox="1"/>
          <p:nvPr/>
        </p:nvSpPr>
        <p:spPr>
          <a:xfrm>
            <a:off x="91350" y="4751125"/>
            <a:ext cx="85206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>
                <a:latin typeface="Fira Sans Extra Condensed ExtraLight"/>
                <a:ea typeface="Fira Sans Extra Condensed ExtraLight"/>
                <a:cs typeface="Fira Sans Extra Condensed ExtraLight"/>
                <a:sym typeface="Fira Sans Extra Condensed ExtraLight"/>
              </a:rPr>
              <a:t>Image analysis and data processing in superresolution microscopy workshop 2021, Faculty of Science, Charles University</a:t>
            </a:r>
            <a:endParaRPr sz="1200">
              <a:latin typeface="Fira Sans Extra Condensed ExtraLight"/>
              <a:ea typeface="Fira Sans Extra Condensed ExtraLight"/>
              <a:cs typeface="Fira Sans Extra Condensed ExtraLight"/>
              <a:sym typeface="Fira Sans Extra Condense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4634418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cxnSp>
        <p:nvCxnSpPr>
          <p:cNvPr id="27" name="Google Shape;27;p5"/>
          <p:cNvCxnSpPr/>
          <p:nvPr/>
        </p:nvCxnSpPr>
        <p:spPr>
          <a:xfrm rot="10800000" flipH="1">
            <a:off x="359050" y="965525"/>
            <a:ext cx="8378100" cy="159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28;p5"/>
          <p:cNvSpPr txBox="1"/>
          <p:nvPr/>
        </p:nvSpPr>
        <p:spPr>
          <a:xfrm>
            <a:off x="91350" y="4751125"/>
            <a:ext cx="85206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>
                <a:latin typeface="Fira Sans Extra Condensed ExtraLight"/>
                <a:ea typeface="Fira Sans Extra Condensed ExtraLight"/>
                <a:cs typeface="Fira Sans Extra Condensed ExtraLight"/>
                <a:sym typeface="Fira Sans Extra Condensed ExtraLight"/>
              </a:rPr>
              <a:t>Image analysis and data processing in superresolution microscopy:fairSIM, ThunderSTORM open source systems and NIS elements</a:t>
            </a:r>
            <a:endParaRPr sz="1200">
              <a:latin typeface="Fira Sans Extra Condensed ExtraLight"/>
              <a:ea typeface="Fira Sans Extra Condensed ExtraLight"/>
              <a:cs typeface="Fira Sans Extra Condensed ExtraLight"/>
              <a:sym typeface="Fira Sans Extra Condense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0176887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●"/>
              <a:defRPr sz="12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33" name="Google Shape;33;p6"/>
          <p:cNvSpPr txBox="1"/>
          <p:nvPr/>
        </p:nvSpPr>
        <p:spPr>
          <a:xfrm>
            <a:off x="91350" y="4751125"/>
            <a:ext cx="85206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>
                <a:latin typeface="Fira Sans Extra Condensed ExtraLight"/>
                <a:ea typeface="Fira Sans Extra Condensed ExtraLight"/>
                <a:cs typeface="Fira Sans Extra Condensed ExtraLight"/>
                <a:sym typeface="Fira Sans Extra Condensed ExtraLight"/>
              </a:rPr>
              <a:t>Image analysis and data processing in superresolution microscopy workshop 2021, Faculty of Science, Charles University</a:t>
            </a:r>
            <a:endParaRPr sz="1200">
              <a:latin typeface="Fira Sans Extra Condensed ExtraLight"/>
              <a:ea typeface="Fira Sans Extra Condensed ExtraLight"/>
              <a:cs typeface="Fira Sans Extra Condensed ExtraLight"/>
              <a:sym typeface="Fira Sans Extra Condense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10507148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44766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●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962847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  <p:sp>
        <p:nvSpPr>
          <p:cNvPr id="46" name="Google Shape;46;p9"/>
          <p:cNvSpPr txBox="1"/>
          <p:nvPr/>
        </p:nvSpPr>
        <p:spPr>
          <a:xfrm>
            <a:off x="91350" y="4751125"/>
            <a:ext cx="8520600" cy="22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>
                <a:latin typeface="Fira Sans Extra Condensed ExtraLight"/>
                <a:ea typeface="Fira Sans Extra Condensed ExtraLight"/>
                <a:cs typeface="Fira Sans Extra Condensed ExtraLight"/>
                <a:sym typeface="Fira Sans Extra Condensed ExtraLight"/>
              </a:rPr>
              <a:t>Image analysis and data processing in superresolution microscopy workshop 2021, Faculty of Science, Charles University</a:t>
            </a:r>
            <a:endParaRPr sz="1200">
              <a:latin typeface="Fira Sans Extra Condensed ExtraLight"/>
              <a:ea typeface="Fira Sans Extra Condensed ExtraLight"/>
              <a:cs typeface="Fira Sans Extra Condensed ExtraLight"/>
              <a:sym typeface="Fira Sans Extra Condensed ExtraLight"/>
            </a:endParaRPr>
          </a:p>
        </p:txBody>
      </p:sp>
    </p:spTree>
    <p:extLst>
      <p:ext uri="{BB962C8B-B14F-4D97-AF65-F5344CB8AC3E}">
        <p14:creationId xmlns:p14="http://schemas.microsoft.com/office/powerpoint/2010/main" val="262934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●"/>
              <a:defRPr/>
            </a:lvl9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280635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58769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1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3" name="Google Shape;11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1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1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Fira Sans"/>
              <a:buChar char="●"/>
              <a:defRPr sz="18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■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Sans"/>
              <a:buChar char="○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Fira Sans"/>
              <a:buChar char="●"/>
              <a:defRPr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7394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9469990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3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hermanLab/tcSMLM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ubTitle" idx="1"/>
          </p:nvPr>
        </p:nvSpPr>
        <p:spPr>
          <a:xfrm>
            <a:off x="311700" y="227245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90000"/>
              </a:lnSpc>
              <a:spcBef>
                <a:spcPts val="800"/>
              </a:spcBef>
              <a:buClr>
                <a:srgbClr val="FFFF00"/>
              </a:buClr>
              <a:buSzPts val="2100"/>
            </a:pPr>
            <a:r>
              <a:rPr lang="cs-CZ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Mgr. Zuzana Burdikova, PhD</a:t>
            </a:r>
            <a:endParaRPr lang="cs-CZ" sz="12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12"/>
          <p:cNvSpPr txBox="1">
            <a:spLocks noGrp="1"/>
          </p:cNvSpPr>
          <p:nvPr>
            <p:ph type="ctrTitle"/>
          </p:nvPr>
        </p:nvSpPr>
        <p:spPr>
          <a:xfrm>
            <a:off x="311708" y="-38923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Image analysis and data processing in </a:t>
            </a:r>
            <a:r>
              <a:rPr lang="en-US" sz="3600" dirty="0" err="1">
                <a:solidFill>
                  <a:srgbClr val="000000"/>
                </a:solidFill>
                <a:latin typeface="Calibri" panose="020F0502020204030204" pitchFamily="34" charset="0"/>
              </a:rPr>
              <a:t>superresolution</a:t>
            </a:r>
            <a:r>
              <a:rPr 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 microscopy 2021</a:t>
            </a:r>
            <a:endParaRPr sz="3600" dirty="0"/>
          </a:p>
        </p:txBody>
      </p:sp>
      <p:sp>
        <p:nvSpPr>
          <p:cNvPr id="60" name="Google Shape;60;p12"/>
          <p:cNvSpPr txBox="1"/>
          <p:nvPr/>
        </p:nvSpPr>
        <p:spPr>
          <a:xfrm>
            <a:off x="2410429" y="3128151"/>
            <a:ext cx="4641300" cy="1157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90000"/>
              </a:lnSpc>
              <a:spcBef>
                <a:spcPts val="800"/>
              </a:spcBef>
            </a:pPr>
            <a:r>
              <a:rPr lang="en-US" sz="16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Microscopy Imaging Researcher</a:t>
            </a:r>
          </a:p>
          <a:p>
            <a:pPr lvl="0" algn="ctr">
              <a:lnSpc>
                <a:spcPct val="90000"/>
              </a:lnSpc>
              <a:spcBef>
                <a:spcPts val="800"/>
              </a:spcBef>
            </a:pPr>
            <a:r>
              <a:rPr lang="en-US" sz="16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Laboratory of Confocal and Fluorescence Microscopy</a:t>
            </a:r>
          </a:p>
          <a:p>
            <a:pPr lvl="0" algn="ctr">
              <a:lnSpc>
                <a:spcPct val="90000"/>
              </a:lnSpc>
              <a:spcBef>
                <a:spcPts val="800"/>
              </a:spcBef>
              <a:buClr>
                <a:srgbClr val="FFFF00"/>
              </a:buClr>
              <a:buSzPts val="1500"/>
            </a:pPr>
            <a:r>
              <a:rPr lang="en-US" sz="1600" dirty="0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Faculty of Science, Charles University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>
            <a:spLocks noGrp="1"/>
          </p:cNvSpPr>
          <p:nvPr>
            <p:ph type="title"/>
          </p:nvPr>
        </p:nvSpPr>
        <p:spPr>
          <a:xfrm>
            <a:off x="628650" y="35307"/>
            <a:ext cx="8059527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500" dirty="0">
                <a:solidFill>
                  <a:srgbClr val="FFFF00"/>
                </a:solidFill>
              </a:rPr>
              <a:t>Superresolution light microscopy – comparison</a:t>
            </a:r>
            <a:r>
              <a:rPr lang="en-US" sz="2500" dirty="0">
                <a:solidFill>
                  <a:srgbClr val="FFFF00"/>
                </a:solidFill>
              </a:rPr>
              <a:t> of resolution</a:t>
            </a:r>
            <a:endParaRPr sz="2500" dirty="0">
              <a:solidFill>
                <a:srgbClr val="FFFF00"/>
              </a:solidFill>
            </a:endParaRPr>
          </a:p>
        </p:txBody>
      </p:sp>
      <p:pic>
        <p:nvPicPr>
          <p:cNvPr id="284" name="Google Shape;28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499" y="823835"/>
            <a:ext cx="5747701" cy="431966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0"/>
          <p:cNvSpPr txBox="1"/>
          <p:nvPr/>
        </p:nvSpPr>
        <p:spPr>
          <a:xfrm>
            <a:off x="6312725" y="4124739"/>
            <a:ext cx="2375452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from Steffen, Stefan and Stefan, </a:t>
            </a:r>
            <a:r>
              <a:rPr lang="cs" sz="1400" i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Nat Rev. Mol. Cel. Biol.</a:t>
            </a:r>
            <a:r>
              <a:rPr lang="cs" sz="1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cs" sz="1400" b="1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lang="cs" sz="14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(2017) 685</a:t>
            </a:r>
            <a:endParaRPr sz="14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30"/>
          <p:cNvSpPr/>
          <p:nvPr/>
        </p:nvSpPr>
        <p:spPr>
          <a:xfrm>
            <a:off x="6728395" y="1597621"/>
            <a:ext cx="1849075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Calibri"/>
              <a:buNone/>
            </a:pPr>
            <a:r>
              <a:rPr lang="cs" sz="15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Nobel prize 2014: </a:t>
            </a:r>
            <a:endParaRPr sz="1500" b="0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Calibri"/>
              <a:buNone/>
            </a:pPr>
            <a:r>
              <a:rPr lang="cs" sz="15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Eric Betzig, </a:t>
            </a:r>
            <a:endParaRPr sz="1500" b="0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Calibri"/>
              <a:buNone/>
            </a:pPr>
            <a:r>
              <a:rPr lang="cs" sz="15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Stefan W. Hell,</a:t>
            </a:r>
            <a:endParaRPr sz="11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Calibri"/>
              <a:buNone/>
            </a:pPr>
            <a:r>
              <a:rPr lang="cs" sz="15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William E. Moerner</a:t>
            </a:r>
            <a:endParaRPr sz="1500" b="0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30"/>
          <p:cNvSpPr/>
          <p:nvPr/>
        </p:nvSpPr>
        <p:spPr>
          <a:xfrm>
            <a:off x="424498" y="823835"/>
            <a:ext cx="5888226" cy="4319665"/>
          </a:xfrm>
          <a:custGeom>
            <a:avLst/>
            <a:gdLst/>
            <a:ahLst/>
            <a:cxnLst/>
            <a:rect l="l" t="t" r="r" b="b"/>
            <a:pathLst>
              <a:path w="7850968" h="5759553" extrusionOk="0">
                <a:moveTo>
                  <a:pt x="3348193" y="3887504"/>
                </a:moveTo>
                <a:cubicBezTo>
                  <a:pt x="3160102" y="3887504"/>
                  <a:pt x="3007625" y="4024598"/>
                  <a:pt x="3007625" y="4193712"/>
                </a:cubicBezTo>
                <a:cubicBezTo>
                  <a:pt x="3007625" y="4362826"/>
                  <a:pt x="3160102" y="4499920"/>
                  <a:pt x="3348193" y="4499920"/>
                </a:cubicBezTo>
                <a:cubicBezTo>
                  <a:pt x="3536284" y="4499920"/>
                  <a:pt x="3688761" y="4362826"/>
                  <a:pt x="3688761" y="4193712"/>
                </a:cubicBezTo>
                <a:cubicBezTo>
                  <a:pt x="3688761" y="4024598"/>
                  <a:pt x="3536284" y="3887504"/>
                  <a:pt x="3348193" y="3887504"/>
                </a:cubicBezTo>
                <a:close/>
                <a:moveTo>
                  <a:pt x="674195" y="2512500"/>
                </a:moveTo>
                <a:cubicBezTo>
                  <a:pt x="452180" y="2512500"/>
                  <a:pt x="272201" y="3160006"/>
                  <a:pt x="272201" y="3958745"/>
                </a:cubicBezTo>
                <a:cubicBezTo>
                  <a:pt x="272201" y="4757484"/>
                  <a:pt x="452180" y="5404990"/>
                  <a:pt x="674195" y="5404990"/>
                </a:cubicBezTo>
                <a:cubicBezTo>
                  <a:pt x="896210" y="5404990"/>
                  <a:pt x="1076189" y="4757484"/>
                  <a:pt x="1076189" y="3958745"/>
                </a:cubicBezTo>
                <a:cubicBezTo>
                  <a:pt x="1076189" y="3160006"/>
                  <a:pt x="896210" y="2512500"/>
                  <a:pt x="674195" y="2512500"/>
                </a:cubicBezTo>
                <a:close/>
                <a:moveTo>
                  <a:pt x="4061985" y="274192"/>
                </a:moveTo>
                <a:cubicBezTo>
                  <a:pt x="3855859" y="274192"/>
                  <a:pt x="3688760" y="725125"/>
                  <a:pt x="3688760" y="1281379"/>
                </a:cubicBezTo>
                <a:cubicBezTo>
                  <a:pt x="3688760" y="1837633"/>
                  <a:pt x="3855859" y="2288566"/>
                  <a:pt x="4061985" y="2288566"/>
                </a:cubicBezTo>
                <a:cubicBezTo>
                  <a:pt x="4268111" y="2288566"/>
                  <a:pt x="4435210" y="1837633"/>
                  <a:pt x="4435210" y="1281379"/>
                </a:cubicBezTo>
                <a:cubicBezTo>
                  <a:pt x="4435210" y="725125"/>
                  <a:pt x="4268111" y="274192"/>
                  <a:pt x="4061985" y="274192"/>
                </a:cubicBezTo>
                <a:close/>
                <a:moveTo>
                  <a:pt x="0" y="0"/>
                </a:moveTo>
                <a:lnTo>
                  <a:pt x="7850968" y="0"/>
                </a:lnTo>
                <a:lnTo>
                  <a:pt x="7850968" y="5759553"/>
                </a:lnTo>
                <a:lnTo>
                  <a:pt x="0" y="5759553"/>
                </a:lnTo>
                <a:close/>
              </a:path>
            </a:pathLst>
          </a:custGeom>
          <a:solidFill>
            <a:schemeClr val="dk1">
              <a:alpha val="47843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0DB19D3-E639-4282-A47B-B91B9FF93B03}"/>
              </a:ext>
            </a:extLst>
          </p:cNvPr>
          <p:cNvSpPr txBox="1"/>
          <p:nvPr/>
        </p:nvSpPr>
        <p:spPr>
          <a:xfrm>
            <a:off x="4572000" y="2983667"/>
            <a:ext cx="14171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Ellipsoids of resolution in XYZ</a:t>
            </a:r>
            <a:endParaRPr lang="cs-CZ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 dirty="0">
                <a:solidFill>
                  <a:srgbClr val="FFFF00"/>
                </a:solidFill>
              </a:rPr>
              <a:t>Confocal – is it superresolution technique?</a:t>
            </a:r>
            <a:r>
              <a:rPr lang="en-US" sz="2600" dirty="0">
                <a:solidFill>
                  <a:srgbClr val="FFFF00"/>
                </a:solidFill>
              </a:rPr>
              <a:t/>
            </a:r>
            <a:br>
              <a:rPr lang="en-US" sz="2600" dirty="0">
                <a:solidFill>
                  <a:srgbClr val="FFFF00"/>
                </a:solidFill>
              </a:rPr>
            </a:br>
            <a:endParaRPr sz="2600" dirty="0">
              <a:solidFill>
                <a:srgbClr val="FFFF00"/>
              </a:solidFill>
            </a:endParaRPr>
          </a:p>
        </p:txBody>
      </p:sp>
      <p:sp>
        <p:nvSpPr>
          <p:cNvPr id="294" name="Google Shape;294;p31"/>
          <p:cNvSpPr txBox="1">
            <a:spLocks noGrp="1"/>
          </p:cNvSpPr>
          <p:nvPr>
            <p:ph type="body" idx="1"/>
          </p:nvPr>
        </p:nvSpPr>
        <p:spPr>
          <a:xfrm>
            <a:off x="628650" y="11406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Char char="•"/>
            </a:pPr>
            <a:r>
              <a:rPr lang="cs" sz="1800" dirty="0">
                <a:solidFill>
                  <a:srgbClr val="FFFF00"/>
                </a:solidFill>
              </a:rPr>
              <a:t>Theoretically … yes!</a:t>
            </a:r>
            <a:endParaRPr sz="1800" dirty="0">
              <a:solidFill>
                <a:srgbClr val="FFFF00"/>
              </a:solidFill>
            </a:endParaRPr>
          </a:p>
        </p:txBody>
      </p:sp>
      <p:pic>
        <p:nvPicPr>
          <p:cNvPr id="295" name="Google Shape;295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595" y="1606251"/>
            <a:ext cx="2510172" cy="2223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2713" y="1268016"/>
            <a:ext cx="2093107" cy="283792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1"/>
          <p:cNvSpPr/>
          <p:nvPr/>
        </p:nvSpPr>
        <p:spPr>
          <a:xfrm>
            <a:off x="4088757" y="4105943"/>
            <a:ext cx="2733152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Peter Shaw, Pawley’s Handbook, chap. 23</a:t>
            </a:r>
            <a:endParaRPr sz="12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31"/>
          <p:cNvSpPr txBox="1"/>
          <p:nvPr/>
        </p:nvSpPr>
        <p:spPr>
          <a:xfrm>
            <a:off x="6452118" y="1404448"/>
            <a:ext cx="100770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Widefield</a:t>
            </a: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31"/>
          <p:cNvSpPr txBox="1"/>
          <p:nvPr/>
        </p:nvSpPr>
        <p:spPr>
          <a:xfrm>
            <a:off x="6417878" y="2162561"/>
            <a:ext cx="14408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Confocal, 4.3 AU</a:t>
            </a: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31"/>
          <p:cNvSpPr txBox="1"/>
          <p:nvPr/>
        </p:nvSpPr>
        <p:spPr>
          <a:xfrm>
            <a:off x="6452118" y="2836697"/>
            <a:ext cx="140659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Confocal, 2.5 AU</a:t>
            </a: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31"/>
          <p:cNvSpPr txBox="1"/>
          <p:nvPr/>
        </p:nvSpPr>
        <p:spPr>
          <a:xfrm>
            <a:off x="6452118" y="3471320"/>
            <a:ext cx="140659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Confocal, 0.7 AU</a:t>
            </a: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31"/>
          <p:cNvSpPr txBox="1"/>
          <p:nvPr/>
        </p:nvSpPr>
        <p:spPr>
          <a:xfrm>
            <a:off x="1072878" y="3877350"/>
            <a:ext cx="27330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Axial and lateral resolution of a confocal microscope improves with smaller pinhole (below 1 AU)...</a:t>
            </a:r>
            <a:br>
              <a:rPr lang="cs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cs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… but the signal decreases quickly!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1"/>
          <p:cNvSpPr txBox="1"/>
          <p:nvPr/>
        </p:nvSpPr>
        <p:spPr>
          <a:xfrm>
            <a:off x="2435681" y="858127"/>
            <a:ext cx="6632027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OTF (Optical Transfer Function) = Fourier Transform of the PSF (Point Spread Function)</a:t>
            </a:r>
            <a:endParaRPr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31"/>
          <p:cNvSpPr txBox="1"/>
          <p:nvPr/>
        </p:nvSpPr>
        <p:spPr>
          <a:xfrm>
            <a:off x="4039700" y="4459775"/>
            <a:ext cx="4724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Ideal microscope: resolution of a small pinhole &amp; light collection of a  large pinhole!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>
                <a:solidFill>
                  <a:srgbClr val="FFFF00"/>
                </a:solidFill>
              </a:rPr>
              <a:t>Confocal – is it superresolution technique?</a:t>
            </a:r>
            <a:endParaRPr sz="2600">
              <a:solidFill>
                <a:srgbClr val="FFFF00"/>
              </a:solidFill>
            </a:endParaRPr>
          </a:p>
        </p:txBody>
      </p:sp>
      <p:sp>
        <p:nvSpPr>
          <p:cNvPr id="311" name="Google Shape;311;p3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Char char="•"/>
            </a:pPr>
            <a:r>
              <a:rPr lang="cs" sz="1800" dirty="0">
                <a:solidFill>
                  <a:srgbClr val="FFFF00"/>
                </a:solidFill>
              </a:rPr>
              <a:t>Practically… not  so much!</a:t>
            </a:r>
            <a:endParaRPr sz="1800" dirty="0"/>
          </a:p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2100"/>
              <a:buNone/>
            </a:pPr>
            <a:r>
              <a:rPr lang="cs" sz="1800" dirty="0">
                <a:solidFill>
                  <a:srgbClr val="FFFF00"/>
                </a:solidFill>
              </a:rPr>
              <a:t>… solution: Airyscan …</a:t>
            </a:r>
            <a:endParaRPr sz="1800" dirty="0">
              <a:solidFill>
                <a:srgbClr val="FFFF00"/>
              </a:solidFill>
            </a:endParaRPr>
          </a:p>
        </p:txBody>
      </p:sp>
      <p:sp>
        <p:nvSpPr>
          <p:cNvPr id="312" name="Google Shape;312;p32"/>
          <p:cNvSpPr/>
          <p:nvPr/>
        </p:nvSpPr>
        <p:spPr>
          <a:xfrm>
            <a:off x="6011266" y="3810636"/>
            <a:ext cx="151430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ZEISS application note</a:t>
            </a:r>
            <a:endParaRPr sz="12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3" name="Google Shape;313;p32"/>
          <p:cNvPicPr preferRelativeResize="0"/>
          <p:nvPr/>
        </p:nvPicPr>
        <p:blipFill rotWithShape="1">
          <a:blip r:embed="rId3">
            <a:alphaModFix/>
          </a:blip>
          <a:srcRect l="1659" t="2937" r="1776" b="1281"/>
          <a:stretch/>
        </p:blipFill>
        <p:spPr>
          <a:xfrm>
            <a:off x="5191320" y="1078948"/>
            <a:ext cx="3324030" cy="264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2"/>
          <p:cNvPicPr preferRelativeResize="0"/>
          <p:nvPr/>
        </p:nvPicPr>
        <p:blipFill rotWithShape="1">
          <a:blip r:embed="rId4">
            <a:alphaModFix/>
          </a:blip>
          <a:srcRect l="2954" r="2917"/>
          <a:stretch/>
        </p:blipFill>
        <p:spPr>
          <a:xfrm>
            <a:off x="1503394" y="2128635"/>
            <a:ext cx="1406591" cy="1294061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 rot="-5400000">
            <a:off x="3585580" y="2185630"/>
            <a:ext cx="2158500" cy="185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Amount of light that passes through the pinhole</a:t>
            </a:r>
            <a:endParaRPr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32"/>
          <p:cNvSpPr txBox="1"/>
          <p:nvPr/>
        </p:nvSpPr>
        <p:spPr>
          <a:xfrm>
            <a:off x="4572000" y="4399390"/>
            <a:ext cx="47241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6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Airyscan: resolution of a small pinhole (0.2 AU) &amp; light collection of a  large pinhole (1.25 AU)!</a:t>
            </a:r>
            <a:endParaRPr sz="16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67571B2-0010-403F-ADB2-C327C38227E1}"/>
              </a:ext>
            </a:extLst>
          </p:cNvPr>
          <p:cNvSpPr txBox="1"/>
          <p:nvPr/>
        </p:nvSpPr>
        <p:spPr>
          <a:xfrm>
            <a:off x="72503" y="3543062"/>
            <a:ext cx="433133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32 channel area detector collects a pinhole-plane image at every scan position. Each detector element functions as (0,2 AU)  pinhole. </a:t>
            </a:r>
          </a:p>
          <a:p>
            <a:endParaRPr lang="en-US" dirty="0">
              <a:solidFill>
                <a:srgbClr val="FFFF00"/>
              </a:solidFill>
            </a:endParaRPr>
          </a:p>
          <a:p>
            <a:r>
              <a:rPr lang="en-US" dirty="0">
                <a:solidFill>
                  <a:srgbClr val="FFFF00"/>
                </a:solidFill>
              </a:rPr>
              <a:t>The 32 detectors combine to a total pinhole size of 1.25 AU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 dirty="0">
                <a:solidFill>
                  <a:srgbClr val="FFFF00"/>
                </a:solidFill>
              </a:rPr>
              <a:t>“Photon Reassignment” methods</a:t>
            </a:r>
            <a:r>
              <a:rPr lang="en-US" sz="2600" dirty="0">
                <a:solidFill>
                  <a:srgbClr val="FFFF00"/>
                </a:solidFill>
              </a:rPr>
              <a:t/>
            </a:r>
            <a:br>
              <a:rPr lang="en-US" sz="2600" dirty="0">
                <a:solidFill>
                  <a:srgbClr val="FFFF00"/>
                </a:solidFill>
              </a:rPr>
            </a:br>
            <a:endParaRPr sz="2600" dirty="0">
              <a:solidFill>
                <a:srgbClr val="FFFF00"/>
              </a:solidFill>
            </a:endParaRPr>
          </a:p>
        </p:txBody>
      </p:sp>
      <p:sp>
        <p:nvSpPr>
          <p:cNvPr id="323" name="Google Shape;323;p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437164" cy="406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215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800"/>
              <a:buChar char="•"/>
            </a:pPr>
            <a:r>
              <a:rPr lang="cs" sz="1800" dirty="0">
                <a:solidFill>
                  <a:srgbClr val="FFFF00"/>
                </a:solidFill>
              </a:rPr>
              <a:t>ReScan confocal</a:t>
            </a:r>
            <a:endParaRPr sz="1800" dirty="0">
              <a:solidFill>
                <a:srgbClr val="FFFF00"/>
              </a:solidFill>
            </a:endParaRPr>
          </a:p>
        </p:txBody>
      </p:sp>
      <p:pic>
        <p:nvPicPr>
          <p:cNvPr id="324" name="Google Shape;324;p33"/>
          <p:cNvPicPr preferRelativeResize="0"/>
          <p:nvPr/>
        </p:nvPicPr>
        <p:blipFill rotWithShape="1">
          <a:blip r:embed="rId3">
            <a:alphaModFix/>
          </a:blip>
          <a:srcRect l="2954" r="2917"/>
          <a:stretch/>
        </p:blipFill>
        <p:spPr>
          <a:xfrm>
            <a:off x="3528246" y="1771939"/>
            <a:ext cx="2079559" cy="1913191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3"/>
          <p:cNvSpPr txBox="1"/>
          <p:nvPr/>
        </p:nvSpPr>
        <p:spPr>
          <a:xfrm>
            <a:off x="3870454" y="1369219"/>
            <a:ext cx="2173093" cy="406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cs" sz="18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AiryScan</a:t>
            </a:r>
            <a:endParaRPr sz="18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p33" descr="Image result for rescan confoca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8628" y="1775222"/>
            <a:ext cx="2984549" cy="1909908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3"/>
          <p:cNvSpPr txBox="1"/>
          <p:nvPr/>
        </p:nvSpPr>
        <p:spPr>
          <a:xfrm>
            <a:off x="6342257" y="1369219"/>
            <a:ext cx="2173093" cy="406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marR="0" lvl="0" indent="-152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c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SoRa</a:t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8" name="Google Shape;328;p33" descr="Image result for sora spinning disk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3653" y="1770605"/>
            <a:ext cx="2651697" cy="1914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3"/>
          <p:cNvSpPr txBox="1"/>
          <p:nvPr/>
        </p:nvSpPr>
        <p:spPr>
          <a:xfrm>
            <a:off x="478631" y="3964781"/>
            <a:ext cx="2593181" cy="1080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2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Cheap and easy to operate</a:t>
            </a:r>
            <a:endParaRPr sz="1200" dirty="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2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Basic 4-color confcal</a:t>
            </a:r>
            <a:endParaRPr sz="12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2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Relatively slow (0.25 fps)</a:t>
            </a:r>
            <a:endParaRPr lang="en-US" sz="12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en-US" sz="12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point scanning confocal with second set of XY </a:t>
            </a:r>
            <a:r>
              <a:rPr lang="en-US" sz="1200" dirty="0" err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galvos</a:t>
            </a:r>
            <a:r>
              <a:rPr lang="en-US" sz="12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that re-scans the signal onto CMOS camera</a:t>
            </a: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endParaRPr sz="15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33"/>
          <p:cNvSpPr txBox="1"/>
          <p:nvPr/>
        </p:nvSpPr>
        <p:spPr>
          <a:xfrm>
            <a:off x="3283177" y="3964781"/>
            <a:ext cx="2593181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Easy to operate</a:t>
            </a:r>
            <a:endParaRPr sz="1100" dirty="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Flexible confocal microscope</a:t>
            </a:r>
            <a:endParaRPr sz="1100" dirty="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Advanced image processing</a:t>
            </a:r>
            <a:endParaRPr lang="en-US" sz="15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en-U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based on computer processing</a:t>
            </a:r>
            <a:endParaRPr sz="15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33"/>
          <p:cNvSpPr txBox="1"/>
          <p:nvPr/>
        </p:nvSpPr>
        <p:spPr>
          <a:xfrm>
            <a:off x="6043546" y="3964780"/>
            <a:ext cx="2593181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Cheap and easy to operate</a:t>
            </a:r>
            <a:endParaRPr sz="1100" dirty="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Fast (it’s spinning disk)</a:t>
            </a:r>
            <a:endParaRPr sz="1100" dirty="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Less superres</a:t>
            </a:r>
            <a:endParaRPr lang="en-US" sz="15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en-U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spinning disk with extra </a:t>
            </a:r>
            <a:r>
              <a:rPr lang="en-US" sz="1500" dirty="0" err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microlenses</a:t>
            </a:r>
            <a:endParaRPr sz="15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33"/>
          <p:cNvSpPr txBox="1"/>
          <p:nvPr/>
        </p:nvSpPr>
        <p:spPr>
          <a:xfrm>
            <a:off x="628650" y="877671"/>
            <a:ext cx="72252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Linear superresolution methods based on the same “Photon Reassignment” principle:</a:t>
            </a:r>
            <a:endParaRPr dirty="0"/>
          </a:p>
        </p:txBody>
      </p:sp>
      <p:sp>
        <p:nvSpPr>
          <p:cNvPr id="333" name="Google Shape;333;p33"/>
          <p:cNvSpPr txBox="1"/>
          <p:nvPr/>
        </p:nvSpPr>
        <p:spPr>
          <a:xfrm>
            <a:off x="7418150" y="1191350"/>
            <a:ext cx="15534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Spinning disk with extra microlenses</a:t>
            </a:r>
            <a:endParaRPr/>
          </a:p>
        </p:txBody>
      </p:sp>
      <p:cxnSp>
        <p:nvCxnSpPr>
          <p:cNvPr id="334" name="Google Shape;334;p33"/>
          <p:cNvCxnSpPr/>
          <p:nvPr/>
        </p:nvCxnSpPr>
        <p:spPr>
          <a:xfrm flipH="1">
            <a:off x="7052400" y="1546625"/>
            <a:ext cx="483300" cy="1074600"/>
          </a:xfrm>
          <a:prstGeom prst="straightConnector1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>
                <a:solidFill>
                  <a:srgbClr val="FFFF00"/>
                </a:solidFill>
              </a:rPr>
              <a:t>SIM</a:t>
            </a:r>
            <a:endParaRPr sz="2600">
              <a:solidFill>
                <a:srgbClr val="FFFF00"/>
              </a:solidFill>
            </a:endParaRPr>
          </a:p>
        </p:txBody>
      </p:sp>
      <p:pic>
        <p:nvPicPr>
          <p:cNvPr id="341" name="Google Shape;341;p3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32699" r="45076"/>
          <a:stretch/>
        </p:blipFill>
        <p:spPr>
          <a:xfrm>
            <a:off x="3005963" y="2103613"/>
            <a:ext cx="2364484" cy="212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 descr="http://laser.ceb.cam.ac.uk/images/news-images/msim_raw_dither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674" y="2103613"/>
            <a:ext cx="2128546" cy="2128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4"/>
          <p:cNvPicPr preferRelativeResize="0"/>
          <p:nvPr/>
        </p:nvPicPr>
        <p:blipFill rotWithShape="1">
          <a:blip r:embed="rId5">
            <a:alphaModFix/>
          </a:blip>
          <a:srcRect l="1668" t="4770" r="6943" b="3368"/>
          <a:stretch/>
        </p:blipFill>
        <p:spPr>
          <a:xfrm>
            <a:off x="5840964" y="2103613"/>
            <a:ext cx="2047920" cy="2128546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34"/>
          <p:cNvSpPr txBox="1"/>
          <p:nvPr/>
        </p:nvSpPr>
        <p:spPr>
          <a:xfrm>
            <a:off x="320040" y="4280510"/>
            <a:ext cx="2685923" cy="790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7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“Lattice” style</a:t>
            </a:r>
            <a:endParaRPr lang="en-US" sz="17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-honeycomb structure projected across the sample </a:t>
            </a:r>
            <a:endParaRPr sz="17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34"/>
          <p:cNvSpPr txBox="1"/>
          <p:nvPr/>
        </p:nvSpPr>
        <p:spPr>
          <a:xfrm>
            <a:off x="3081497" y="4271275"/>
            <a:ext cx="2288950" cy="598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7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“Traditional” style</a:t>
            </a:r>
            <a:endParaRPr lang="en-US" sz="17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- lines projected across the sample </a:t>
            </a:r>
            <a:endParaRPr sz="17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34"/>
          <p:cNvSpPr txBox="1"/>
          <p:nvPr/>
        </p:nvSpPr>
        <p:spPr>
          <a:xfrm>
            <a:off x="5840963" y="4352730"/>
            <a:ext cx="2493605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7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Fourier domain processing</a:t>
            </a:r>
            <a:endParaRPr sz="17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464294" y="964409"/>
            <a:ext cx="7970677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603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700"/>
              <a:buFont typeface="Arial"/>
              <a:buChar char="•"/>
            </a:pPr>
            <a:r>
              <a:rPr lang="cs" sz="17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Resolution improvement dictated by the spatial frequency of the illumination features</a:t>
            </a:r>
            <a:endParaRPr lang="en-US" sz="17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lvl="0" indent="-260350">
              <a:buClr>
                <a:srgbClr val="FFFF00"/>
              </a:buClr>
              <a:buSzPts val="1700"/>
              <a:buFont typeface="Arial"/>
              <a:buChar char="•"/>
            </a:pPr>
            <a:r>
              <a:rPr lang="en-US" sz="17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SIM projects line patterns with different angles and phases (or thousands of dots) and processes the camera images by FT</a:t>
            </a:r>
            <a:endParaRPr sz="17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35" descr="ActinMontage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7935" y="771704"/>
            <a:ext cx="7605681" cy="372098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5"/>
          <p:cNvSpPr/>
          <p:nvPr/>
        </p:nvSpPr>
        <p:spPr>
          <a:xfrm>
            <a:off x="4995127" y="4595425"/>
            <a:ext cx="2717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Pavel Křížek and Guy M. Hagen</a:t>
            </a:r>
            <a:endParaRPr sz="1400" baseline="300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>
                <a:solidFill>
                  <a:srgbClr val="FFFF00"/>
                </a:solidFill>
              </a:rPr>
              <a:t>2D SIM</a:t>
            </a:r>
            <a:endParaRPr sz="2600">
              <a:solidFill>
                <a:srgbClr val="FFFF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 dirty="0">
                <a:solidFill>
                  <a:srgbClr val="FFFF00"/>
                </a:solidFill>
              </a:rPr>
              <a:t>STED</a:t>
            </a:r>
            <a:r>
              <a:rPr lang="en-US" sz="2600" dirty="0">
                <a:solidFill>
                  <a:srgbClr val="FFFF00"/>
                </a:solidFill>
              </a:rPr>
              <a:t>  – CLSM with extra depletion beam</a:t>
            </a:r>
            <a:br>
              <a:rPr lang="en-US" sz="2600" dirty="0">
                <a:solidFill>
                  <a:srgbClr val="FFFF00"/>
                </a:solidFill>
              </a:rPr>
            </a:br>
            <a:endParaRPr sz="2600" dirty="0">
              <a:solidFill>
                <a:srgbClr val="FFFF00"/>
              </a:solidFill>
            </a:endParaRPr>
          </a:p>
        </p:txBody>
      </p:sp>
      <p:sp>
        <p:nvSpPr>
          <p:cNvPr id="362" name="Google Shape;362;p36"/>
          <p:cNvSpPr txBox="1"/>
          <p:nvPr/>
        </p:nvSpPr>
        <p:spPr>
          <a:xfrm>
            <a:off x="1980011" y="4273252"/>
            <a:ext cx="4806553" cy="275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66700" marR="0" lvl="1" indent="-127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Comparison of some common superresolution techniques:</a:t>
            </a: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3" name="Google Shape;363;p36"/>
          <p:cNvPicPr preferRelativeResize="0"/>
          <p:nvPr/>
        </p:nvPicPr>
        <p:blipFill rotWithShape="1">
          <a:blip r:embed="rId3">
            <a:alphaModFix/>
          </a:blip>
          <a:srcRect l="24184" t="23640" r="9836" b="48445"/>
          <a:stretch/>
        </p:blipFill>
        <p:spPr>
          <a:xfrm>
            <a:off x="1656161" y="3252887"/>
            <a:ext cx="5588794" cy="1458516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6"/>
          <p:cNvSpPr/>
          <p:nvPr/>
        </p:nvSpPr>
        <p:spPr>
          <a:xfrm>
            <a:off x="4241006" y="3766047"/>
            <a:ext cx="515541" cy="515540"/>
          </a:xfrm>
          <a:prstGeom prst="ellipse">
            <a:avLst/>
          </a:prstGeom>
          <a:noFill/>
          <a:ln w="12700" cap="flat" cmpd="sng">
            <a:solidFill>
              <a:srgbClr val="00CC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5" name="Google Shape;365;p36"/>
          <p:cNvGrpSpPr/>
          <p:nvPr/>
        </p:nvGrpSpPr>
        <p:grpSpPr>
          <a:xfrm>
            <a:off x="1925243" y="1277012"/>
            <a:ext cx="5183982" cy="1458325"/>
            <a:chOff x="703" y="1071"/>
            <a:chExt cx="4354" cy="1225"/>
          </a:xfrm>
        </p:grpSpPr>
        <p:pic>
          <p:nvPicPr>
            <p:cNvPr id="366" name="Google Shape;366;p36" descr="FLIM-beyond-the-diffraction-limit-using-STED-microscopy-with-a-supercontinuum-excitation-source-and-holographic-PSF-control"/>
            <p:cNvPicPr preferRelativeResize="0"/>
            <p:nvPr/>
          </p:nvPicPr>
          <p:blipFill rotWithShape="1">
            <a:blip r:embed="rId4">
              <a:alphaModFix/>
            </a:blip>
            <a:srcRect l="25722" t="19550" r="49915" b="16215"/>
            <a:stretch/>
          </p:blipFill>
          <p:spPr>
            <a:xfrm>
              <a:off x="2252" y="1071"/>
              <a:ext cx="1217" cy="12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67" name="Google Shape;367;p36"/>
            <p:cNvGrpSpPr/>
            <p:nvPr/>
          </p:nvGrpSpPr>
          <p:grpSpPr>
            <a:xfrm>
              <a:off x="703" y="1093"/>
              <a:ext cx="1201" cy="1200"/>
              <a:chOff x="793" y="1093"/>
              <a:chExt cx="1201" cy="1200"/>
            </a:xfrm>
          </p:grpSpPr>
          <p:sp>
            <p:nvSpPr>
              <p:cNvPr id="368" name="Google Shape;368;p36"/>
              <p:cNvSpPr/>
              <p:nvPr/>
            </p:nvSpPr>
            <p:spPr>
              <a:xfrm>
                <a:off x="793" y="1093"/>
                <a:ext cx="1201" cy="1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69" name="Google Shape;369;p36"/>
              <p:cNvPicPr preferRelativeResize="0"/>
              <p:nvPr/>
            </p:nvPicPr>
            <p:blipFill rotWithShape="1">
              <a:blip r:embed="rId5">
                <a:alphaModFix/>
              </a:blip>
              <a:srcRect b="5066"/>
              <a:stretch/>
            </p:blipFill>
            <p:spPr>
              <a:xfrm>
                <a:off x="1162" y="1253"/>
                <a:ext cx="445" cy="8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70" name="Google Shape;370;p36"/>
            <p:cNvGrpSpPr/>
            <p:nvPr/>
          </p:nvGrpSpPr>
          <p:grpSpPr>
            <a:xfrm>
              <a:off x="3856" y="1089"/>
              <a:ext cx="1201" cy="1200"/>
              <a:chOff x="3811" y="1089"/>
              <a:chExt cx="1201" cy="1200"/>
            </a:xfrm>
          </p:grpSpPr>
          <p:sp>
            <p:nvSpPr>
              <p:cNvPr id="371" name="Google Shape;371;p36"/>
              <p:cNvSpPr/>
              <p:nvPr/>
            </p:nvSpPr>
            <p:spPr>
              <a:xfrm>
                <a:off x="3811" y="1089"/>
                <a:ext cx="1201" cy="1200"/>
              </a:xfrm>
              <a:prstGeom prst="rect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372" name="Google Shape;372;p36"/>
              <p:cNvPicPr preferRelativeResize="0"/>
              <p:nvPr/>
            </p:nvPicPr>
            <p:blipFill rotWithShape="1">
              <a:blip r:embed="rId5">
                <a:alphaModFix/>
              </a:blip>
              <a:srcRect b="5066"/>
              <a:stretch/>
            </p:blipFill>
            <p:spPr>
              <a:xfrm>
                <a:off x="4318" y="1255"/>
                <a:ext cx="177" cy="8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73" name="Google Shape;373;p36"/>
            <p:cNvSpPr txBox="1"/>
            <p:nvPr/>
          </p:nvSpPr>
          <p:spPr>
            <a:xfrm>
              <a:off x="1973" y="1570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18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36"/>
            <p:cNvSpPr txBox="1"/>
            <p:nvPr/>
          </p:nvSpPr>
          <p:spPr>
            <a:xfrm>
              <a:off x="3560" y="1570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18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=</a:t>
              </a:r>
              <a:endParaRPr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5" name="Google Shape;375;p36"/>
          <p:cNvSpPr txBox="1"/>
          <p:nvPr/>
        </p:nvSpPr>
        <p:spPr>
          <a:xfrm>
            <a:off x="3977878" y="4764980"/>
            <a:ext cx="2376488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66700" marR="0" lvl="1" indent="-1270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2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592 nm fiber laser, 600 mW</a:t>
            </a:r>
            <a:endParaRPr sz="12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76" name="Google Shape;376;p36"/>
          <p:cNvCxnSpPr/>
          <p:nvPr/>
        </p:nvCxnSpPr>
        <p:spPr>
          <a:xfrm rot="10800000" flipH="1">
            <a:off x="4787504" y="4117280"/>
            <a:ext cx="1296590" cy="647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7" name="Google Shape;377;p36"/>
          <p:cNvSpPr/>
          <p:nvPr/>
        </p:nvSpPr>
        <p:spPr>
          <a:xfrm rot="10800000">
            <a:off x="1990845" y="857251"/>
            <a:ext cx="1298734" cy="636455"/>
          </a:xfrm>
          <a:prstGeom prst="snip2SameRect">
            <a:avLst>
              <a:gd name="adj1" fmla="val 50000"/>
              <a:gd name="adj2" fmla="val 0"/>
            </a:avLst>
          </a:prstGeom>
          <a:solidFill>
            <a:schemeClr val="accent1">
              <a:alpha val="64705"/>
            </a:schemeClr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36"/>
          <p:cNvSpPr txBox="1"/>
          <p:nvPr/>
        </p:nvSpPr>
        <p:spPr>
          <a:xfrm>
            <a:off x="1543051" y="2728867"/>
            <a:ext cx="1960960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confocal excitation PSF</a:t>
            </a:r>
            <a:endParaRPr sz="1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36"/>
          <p:cNvSpPr txBox="1"/>
          <p:nvPr/>
        </p:nvSpPr>
        <p:spPr>
          <a:xfrm>
            <a:off x="3887975" y="4331075"/>
            <a:ext cx="12216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rPr>
              <a:t>XY projection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380" name="Google Shape;380;p36"/>
          <p:cNvSpPr txBox="1"/>
          <p:nvPr/>
        </p:nvSpPr>
        <p:spPr>
          <a:xfrm>
            <a:off x="3543300" y="2730478"/>
            <a:ext cx="224551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STED beam (doughnut)</a:t>
            </a:r>
            <a:endParaRPr sz="15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PSF</a:t>
            </a:r>
            <a:r>
              <a:rPr lang="en-U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(no light in the middle)</a:t>
            </a:r>
            <a:endParaRPr sz="15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36"/>
          <p:cNvSpPr txBox="1"/>
          <p:nvPr/>
        </p:nvSpPr>
        <p:spPr>
          <a:xfrm>
            <a:off x="5705289" y="2728867"/>
            <a:ext cx="2174413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effective excit</a:t>
            </a:r>
            <a:r>
              <a:rPr lang="en-U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c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ation PSF</a:t>
            </a:r>
            <a:endParaRPr sz="15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2" name="Google Shape;382;p36"/>
          <p:cNvGrpSpPr/>
          <p:nvPr/>
        </p:nvGrpSpPr>
        <p:grpSpPr>
          <a:xfrm>
            <a:off x="6282930" y="685800"/>
            <a:ext cx="1596772" cy="1185333"/>
            <a:chOff x="6853239" y="914400"/>
            <a:chExt cx="2129029" cy="1580444"/>
          </a:xfrm>
        </p:grpSpPr>
        <p:cxnSp>
          <p:nvCxnSpPr>
            <p:cNvPr id="383" name="Google Shape;383;p36"/>
            <p:cNvCxnSpPr/>
            <p:nvPr/>
          </p:nvCxnSpPr>
          <p:spPr>
            <a:xfrm flipH="1">
              <a:off x="7001670" y="1498145"/>
              <a:ext cx="254397" cy="996699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stealth" w="med" len="med"/>
            </a:ln>
          </p:spPr>
        </p:cxnSp>
        <p:sp>
          <p:nvSpPr>
            <p:cNvPr id="384" name="Google Shape;384;p36"/>
            <p:cNvSpPr txBox="1"/>
            <p:nvPr/>
          </p:nvSpPr>
          <p:spPr>
            <a:xfrm>
              <a:off x="6853239" y="914400"/>
              <a:ext cx="2129029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17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Confinement in z also possible</a:t>
              </a:r>
              <a:endParaRPr sz="17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5" name="Google Shape;385;p36"/>
          <p:cNvSpPr txBox="1"/>
          <p:nvPr/>
        </p:nvSpPr>
        <p:spPr>
          <a:xfrm>
            <a:off x="2132101" y="812203"/>
            <a:ext cx="1596772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7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Objective</a:t>
            </a:r>
            <a:endParaRPr sz="17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36"/>
          <p:cNvSpPr txBox="1"/>
          <p:nvPr/>
        </p:nvSpPr>
        <p:spPr>
          <a:xfrm>
            <a:off x="7244950" y="3252875"/>
            <a:ext cx="1805700" cy="10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Molecule is de-excited by the STED beam, and does not contribute to the fluorescence signal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387" name="Google Shape;387;p36"/>
          <p:cNvCxnSpPr/>
          <p:nvPr/>
        </p:nvCxnSpPr>
        <p:spPr>
          <a:xfrm flipH="1">
            <a:off x="6300750" y="3570775"/>
            <a:ext cx="1058400" cy="514500"/>
          </a:xfrm>
          <a:prstGeom prst="straightConnector1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endParaRPr sz="1100">
              <a:solidFill>
                <a:srgbClr val="FFFF00"/>
              </a:solidFill>
            </a:endParaRPr>
          </a:p>
        </p:txBody>
      </p:sp>
      <p:pic>
        <p:nvPicPr>
          <p:cNvPr id="393" name="Google Shape;393;p37" descr="Sample_Preparation_Fig_1_2_08b96d514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1362" y="97071"/>
            <a:ext cx="6481277" cy="486095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7"/>
          <p:cNvSpPr txBox="1"/>
          <p:nvPr/>
        </p:nvSpPr>
        <p:spPr>
          <a:xfrm>
            <a:off x="4159223" y="4336402"/>
            <a:ext cx="473274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H3, tubulin (YFP), live cells, Dr. Yasushi Okada, University of Tokyo.</a:t>
            </a: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>
                <a:solidFill>
                  <a:srgbClr val="FFFF00"/>
                </a:solidFill>
              </a:rPr>
              <a:t>Single Molecule Localization</a:t>
            </a:r>
            <a:endParaRPr sz="2600">
              <a:solidFill>
                <a:srgbClr val="FFFF00"/>
              </a:solidFill>
            </a:endParaRPr>
          </a:p>
        </p:txBody>
      </p:sp>
      <p:sp>
        <p:nvSpPr>
          <p:cNvPr id="401" name="Google Shape;401;p38"/>
          <p:cNvSpPr/>
          <p:nvPr/>
        </p:nvSpPr>
        <p:spPr>
          <a:xfrm>
            <a:off x="690100" y="1410797"/>
            <a:ext cx="3881899" cy="43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-114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Noto Sans Symbols"/>
              <a:buChar char="✔"/>
            </a:pPr>
            <a:r>
              <a:rPr lang="cs" sz="1800" b="1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STORM, PALM, …</a:t>
            </a:r>
            <a:endParaRPr sz="1100" dirty="0"/>
          </a:p>
          <a:p>
            <a:pPr marL="558800" marR="0" lvl="1" indent="-209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500"/>
              <a:buFont typeface="Noto Sans Symbols"/>
              <a:buChar char="✔"/>
            </a:pPr>
            <a:r>
              <a:rPr lang="cs" sz="1500" b="0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based on blinking of individual molecules</a:t>
            </a:r>
            <a:endParaRPr sz="1100" dirty="0"/>
          </a:p>
          <a:p>
            <a:pPr marL="558800" marR="0" lvl="1" indent="-215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500"/>
              <a:buFont typeface="Noto Sans Symbols"/>
              <a:buNone/>
            </a:pPr>
            <a:r>
              <a:rPr lang="cs" sz="1500" b="0" i="1" u="none" strike="noStrike" cap="none" baseline="-250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endParaRPr sz="1500" b="0" i="1" u="none" strike="noStrike" cap="none" baseline="-250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2" name="Google Shape;402;p38"/>
          <p:cNvGrpSpPr/>
          <p:nvPr/>
        </p:nvGrpSpPr>
        <p:grpSpPr>
          <a:xfrm>
            <a:off x="1957093" y="3384225"/>
            <a:ext cx="5754214" cy="1290645"/>
            <a:chOff x="907" y="11907"/>
            <a:chExt cx="8087" cy="1814"/>
          </a:xfrm>
        </p:grpSpPr>
        <p:pic>
          <p:nvPicPr>
            <p:cNvPr id="403" name="Google Shape;403;p38" descr="fish1"/>
            <p:cNvPicPr preferRelativeResize="0"/>
            <p:nvPr/>
          </p:nvPicPr>
          <p:blipFill rotWithShape="1">
            <a:blip r:embed="rId3">
              <a:alphaModFix/>
            </a:blip>
            <a:srcRect l="4856" t="33333" r="24663" b="38317"/>
            <a:stretch/>
          </p:blipFill>
          <p:spPr>
            <a:xfrm>
              <a:off x="907" y="11907"/>
              <a:ext cx="7893" cy="18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4" name="Google Shape;404;p38"/>
            <p:cNvSpPr txBox="1"/>
            <p:nvPr/>
          </p:nvSpPr>
          <p:spPr>
            <a:xfrm>
              <a:off x="997" y="11907"/>
              <a:ext cx="15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500"/>
                <a:buFont typeface="Arial"/>
                <a:buNone/>
              </a:pPr>
              <a:r>
                <a:rPr lang="cs" sz="1500" b="0" i="0" u="none" strike="noStrike" cap="none">
                  <a:solidFill>
                    <a:srgbClr val="FFFF00"/>
                  </a:solidFill>
                  <a:latin typeface="Arial"/>
                  <a:ea typeface="Arial"/>
                  <a:cs typeface="Arial"/>
                  <a:sym typeface="Arial"/>
                </a:rPr>
                <a:t>widefield</a:t>
              </a:r>
              <a:endParaRPr sz="1100"/>
            </a:p>
          </p:txBody>
        </p:sp>
        <p:sp>
          <p:nvSpPr>
            <p:cNvPr id="405" name="Google Shape;405;p38"/>
            <p:cNvSpPr txBox="1"/>
            <p:nvPr/>
          </p:nvSpPr>
          <p:spPr>
            <a:xfrm>
              <a:off x="3174" y="11907"/>
              <a:ext cx="12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500"/>
                <a:buFont typeface="Arial"/>
                <a:buNone/>
              </a:pPr>
              <a:r>
                <a:rPr lang="cs" sz="1500">
                  <a:solidFill>
                    <a:srgbClr val="FFFF00"/>
                  </a:solidFill>
                </a:rPr>
                <a:t>sample</a:t>
              </a:r>
              <a:endParaRPr sz="1100"/>
            </a:p>
          </p:txBody>
        </p:sp>
        <p:sp>
          <p:nvSpPr>
            <p:cNvPr id="406" name="Google Shape;406;p38"/>
            <p:cNvSpPr txBox="1"/>
            <p:nvPr/>
          </p:nvSpPr>
          <p:spPr>
            <a:xfrm>
              <a:off x="4582" y="11907"/>
              <a:ext cx="21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500"/>
                <a:buFont typeface="Arial"/>
                <a:buNone/>
              </a:pPr>
              <a:r>
                <a:rPr lang="cs" sz="1500">
                  <a:solidFill>
                    <a:srgbClr val="FFFF00"/>
                  </a:solidFill>
                </a:rPr>
                <a:t>image series</a:t>
              </a:r>
              <a:endParaRPr sz="1100"/>
            </a:p>
          </p:txBody>
        </p:sp>
        <p:sp>
          <p:nvSpPr>
            <p:cNvPr id="407" name="Google Shape;407;p38"/>
            <p:cNvSpPr txBox="1"/>
            <p:nvPr/>
          </p:nvSpPr>
          <p:spPr>
            <a:xfrm>
              <a:off x="6894" y="11907"/>
              <a:ext cx="21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500"/>
                <a:buFont typeface="Arial"/>
                <a:buNone/>
              </a:pPr>
              <a:r>
                <a:rPr lang="cs" sz="1500">
                  <a:solidFill>
                    <a:srgbClr val="FFFF00"/>
                  </a:solidFill>
                </a:rPr>
                <a:t>reconstruction</a:t>
              </a:r>
              <a:endParaRPr sz="1100"/>
            </a:p>
          </p:txBody>
        </p:sp>
      </p:grpSp>
      <p:pic>
        <p:nvPicPr>
          <p:cNvPr id="409" name="Google Shape;40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75103" y="2184083"/>
            <a:ext cx="3438525" cy="59293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grpSp>
        <p:nvGrpSpPr>
          <p:cNvPr id="410" name="Google Shape;410;p38"/>
          <p:cNvGrpSpPr/>
          <p:nvPr/>
        </p:nvGrpSpPr>
        <p:grpSpPr>
          <a:xfrm>
            <a:off x="5952832" y="1374457"/>
            <a:ext cx="1351360" cy="1243013"/>
            <a:chOff x="3832" y="890"/>
            <a:chExt cx="1135" cy="1044"/>
          </a:xfrm>
        </p:grpSpPr>
        <p:sp>
          <p:nvSpPr>
            <p:cNvPr id="411" name="Google Shape;411;p38"/>
            <p:cNvSpPr/>
            <p:nvPr/>
          </p:nvSpPr>
          <p:spPr>
            <a:xfrm>
              <a:off x="3832" y="1570"/>
              <a:ext cx="681" cy="364"/>
            </a:xfrm>
            <a:prstGeom prst="ellipse">
              <a:avLst/>
            </a:prstGeom>
            <a:gradFill>
              <a:gsLst>
                <a:gs pos="0">
                  <a:srgbClr val="FF6600">
                    <a:alpha val="73725"/>
                  </a:srgbClr>
                </a:gs>
                <a:gs pos="100000">
                  <a:srgbClr val="FF904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2" name="Google Shape;412;p38"/>
            <p:cNvCxnSpPr/>
            <p:nvPr/>
          </p:nvCxnSpPr>
          <p:spPr>
            <a:xfrm flipH="1">
              <a:off x="4286" y="1434"/>
              <a:ext cx="136" cy="227"/>
            </a:xfrm>
            <a:prstGeom prst="straightConnector1">
              <a:avLst/>
            </a:prstGeom>
            <a:noFill/>
            <a:ln w="25400" cap="flat" cmpd="sng">
              <a:solidFill>
                <a:srgbClr val="FF66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3" name="Google Shape;413;p38"/>
            <p:cNvSpPr txBox="1"/>
            <p:nvPr/>
          </p:nvSpPr>
          <p:spPr>
            <a:xfrm>
              <a:off x="4015" y="890"/>
              <a:ext cx="952" cy="58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Calibri"/>
                <a:buNone/>
              </a:pPr>
              <a:r>
                <a:rPr lang="cs" sz="1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widefield </a:t>
              </a:r>
              <a:br>
                <a:rPr lang="cs" sz="1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cs" sz="1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(Abbe)</a:t>
              </a:r>
              <a:br>
                <a:rPr lang="cs" sz="1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</a:br>
              <a:r>
                <a:rPr lang="cs" sz="1400" b="0" i="0" u="none" strike="noStrike" cap="none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“resolution”</a:t>
              </a:r>
              <a:endParaRPr sz="1100"/>
            </a:p>
          </p:txBody>
        </p:sp>
      </p:grpSp>
      <p:grpSp>
        <p:nvGrpSpPr>
          <p:cNvPr id="414" name="Google Shape;414;p38"/>
          <p:cNvGrpSpPr/>
          <p:nvPr/>
        </p:nvGrpSpPr>
        <p:grpSpPr>
          <a:xfrm>
            <a:off x="6007600" y="2454355"/>
            <a:ext cx="2052638" cy="848915"/>
            <a:chOff x="3878" y="1797"/>
            <a:chExt cx="1724" cy="713"/>
          </a:xfrm>
        </p:grpSpPr>
        <p:sp>
          <p:nvSpPr>
            <p:cNvPr id="415" name="Google Shape;415;p38"/>
            <p:cNvSpPr/>
            <p:nvPr/>
          </p:nvSpPr>
          <p:spPr>
            <a:xfrm>
              <a:off x="3878" y="1797"/>
              <a:ext cx="635" cy="318"/>
            </a:xfrm>
            <a:prstGeom prst="ellipse">
              <a:avLst/>
            </a:prstGeom>
            <a:gradFill>
              <a:gsLst>
                <a:gs pos="0">
                  <a:srgbClr val="009900">
                    <a:alpha val="73725"/>
                  </a:srgbClr>
                </a:gs>
                <a:gs pos="100000">
                  <a:srgbClr val="46B546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16" name="Google Shape;416;p38"/>
            <p:cNvCxnSpPr/>
            <p:nvPr/>
          </p:nvCxnSpPr>
          <p:spPr>
            <a:xfrm rot="10800000">
              <a:off x="4469" y="2069"/>
              <a:ext cx="271" cy="136"/>
            </a:xfrm>
            <a:prstGeom prst="straightConnector1">
              <a:avLst/>
            </a:prstGeom>
            <a:noFill/>
            <a:ln w="25400" cap="flat" cmpd="sng">
              <a:solidFill>
                <a:srgbClr val="008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7" name="Google Shape;417;p38"/>
            <p:cNvSpPr txBox="1"/>
            <p:nvPr/>
          </p:nvSpPr>
          <p:spPr>
            <a:xfrm>
              <a:off x="4604" y="1933"/>
              <a:ext cx="998" cy="5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Calibri"/>
                <a:buNone/>
              </a:pPr>
              <a:r>
                <a:rPr lang="cs" sz="1400" b="0" i="0" u="none" strike="noStrike" cap="none" dirty="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number of “captured” photons</a:t>
              </a:r>
              <a:endParaRPr sz="1100" dirty="0"/>
            </a:p>
          </p:txBody>
        </p:sp>
      </p:grpSp>
      <p:grpSp>
        <p:nvGrpSpPr>
          <p:cNvPr id="418" name="Google Shape;418;p38"/>
          <p:cNvGrpSpPr/>
          <p:nvPr/>
        </p:nvGrpSpPr>
        <p:grpSpPr>
          <a:xfrm>
            <a:off x="4722916" y="1395889"/>
            <a:ext cx="1403747" cy="1133475"/>
            <a:chOff x="2835" y="890"/>
            <a:chExt cx="1179" cy="952"/>
          </a:xfrm>
        </p:grpSpPr>
        <p:sp>
          <p:nvSpPr>
            <p:cNvPr id="419" name="Google Shape;419;p38"/>
            <p:cNvSpPr/>
            <p:nvPr/>
          </p:nvSpPr>
          <p:spPr>
            <a:xfrm>
              <a:off x="3515" y="1570"/>
              <a:ext cx="499" cy="272"/>
            </a:xfrm>
            <a:prstGeom prst="ellipse">
              <a:avLst/>
            </a:prstGeom>
            <a:gradFill>
              <a:gsLst>
                <a:gs pos="0">
                  <a:srgbClr val="CC0099">
                    <a:alpha val="73725"/>
                  </a:srgbClr>
                </a:gs>
                <a:gs pos="100000">
                  <a:srgbClr val="DA46B5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20" name="Google Shape;420;p38"/>
            <p:cNvCxnSpPr/>
            <p:nvPr/>
          </p:nvCxnSpPr>
          <p:spPr>
            <a:xfrm>
              <a:off x="3379" y="1298"/>
              <a:ext cx="272" cy="272"/>
            </a:xfrm>
            <a:prstGeom prst="straightConnector1">
              <a:avLst/>
            </a:prstGeom>
            <a:noFill/>
            <a:ln w="25400" cap="flat" cmpd="sng">
              <a:solidFill>
                <a:srgbClr val="CC0099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21" name="Google Shape;421;p38"/>
            <p:cNvSpPr txBox="1"/>
            <p:nvPr/>
          </p:nvSpPr>
          <p:spPr>
            <a:xfrm>
              <a:off x="2835" y="890"/>
              <a:ext cx="998" cy="4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00"/>
                </a:buClr>
                <a:buSzPts val="1400"/>
                <a:buFont typeface="Calibri"/>
                <a:buNone/>
              </a:pPr>
              <a:r>
                <a:rPr lang="cs" sz="1400" b="0" i="0" u="none" strike="noStrike" cap="none" dirty="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“photonic” background</a:t>
              </a:r>
              <a:endParaRPr sz="1100" dirty="0"/>
            </a:p>
          </p:txBody>
        </p:sp>
      </p:grpSp>
      <p:cxnSp>
        <p:nvCxnSpPr>
          <p:cNvPr id="25" name="Google Shape;420;p38">
            <a:extLst>
              <a:ext uri="{FF2B5EF4-FFF2-40B4-BE49-F238E27FC236}">
                <a16:creationId xmlns="" xmlns:a16="http://schemas.microsoft.com/office/drawing/2014/main" id="{DED17F25-CF76-4864-B3FD-6FB94544F13E}"/>
              </a:ext>
            </a:extLst>
          </p:cNvPr>
          <p:cNvCxnSpPr/>
          <p:nvPr/>
        </p:nvCxnSpPr>
        <p:spPr>
          <a:xfrm>
            <a:off x="4336910" y="2100510"/>
            <a:ext cx="323850" cy="323850"/>
          </a:xfrm>
          <a:prstGeom prst="straightConnector1">
            <a:avLst/>
          </a:prstGeom>
          <a:noFill/>
          <a:ln w="25400" cap="flat" cmpd="sng">
            <a:solidFill>
              <a:srgbClr val="CC009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7B11EAE0-26BE-4D38-8F58-B692A40CDA8F}"/>
              </a:ext>
            </a:extLst>
          </p:cNvPr>
          <p:cNvSpPr/>
          <p:nvPr/>
        </p:nvSpPr>
        <p:spPr>
          <a:xfrm>
            <a:off x="3915160" y="1898826"/>
            <a:ext cx="8435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FF00"/>
                </a:solidFill>
                <a:latin typeface="Calibri"/>
                <a:sym typeface="Calibri"/>
              </a:rPr>
              <a:t>pixel size</a:t>
            </a:r>
            <a:endParaRPr lang="cs-CZ" dirty="0"/>
          </a:p>
        </p:txBody>
      </p:sp>
      <p:cxnSp>
        <p:nvCxnSpPr>
          <p:cNvPr id="28" name="Google Shape;416;p38">
            <a:extLst>
              <a:ext uri="{FF2B5EF4-FFF2-40B4-BE49-F238E27FC236}">
                <a16:creationId xmlns="" xmlns:a16="http://schemas.microsoft.com/office/drawing/2014/main" id="{5D86F77A-21D4-4ACD-83FC-9470BF99F104}"/>
              </a:ext>
            </a:extLst>
          </p:cNvPr>
          <p:cNvCxnSpPr/>
          <p:nvPr/>
        </p:nvCxnSpPr>
        <p:spPr>
          <a:xfrm rot="10800000">
            <a:off x="3929221" y="2777014"/>
            <a:ext cx="322659" cy="161925"/>
          </a:xfrm>
          <a:prstGeom prst="straightConnector1">
            <a:avLst/>
          </a:prstGeom>
          <a:noFill/>
          <a:ln w="25400" cap="flat" cmpd="sng">
            <a:solidFill>
              <a:srgbClr val="008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DE3B68C6-AC1F-4FDD-8C3F-C1DAF2E0D8F8}"/>
              </a:ext>
            </a:extLst>
          </p:cNvPr>
          <p:cNvSpPr/>
          <p:nvPr/>
        </p:nvSpPr>
        <p:spPr>
          <a:xfrm>
            <a:off x="2427095" y="2860742"/>
            <a:ext cx="22958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buClr>
                <a:srgbClr val="FFFF00"/>
              </a:buClr>
              <a:buSzPts val="1400"/>
            </a:pPr>
            <a:r>
              <a:rPr lang="cs-CZ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number </a:t>
            </a:r>
            <a:r>
              <a:rPr lang="en-US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of captured</a:t>
            </a:r>
            <a:r>
              <a:rPr lang="cs-CZ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photons</a:t>
            </a:r>
            <a:endParaRPr lang="cs-CZ"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>
                <a:solidFill>
                  <a:srgbClr val="FFFF00"/>
                </a:solidFill>
              </a:rPr>
              <a:t>Single Molecule Localization</a:t>
            </a:r>
            <a:endParaRPr sz="2600">
              <a:solidFill>
                <a:srgbClr val="FFFF00"/>
              </a:solidFill>
            </a:endParaRPr>
          </a:p>
        </p:txBody>
      </p:sp>
      <p:sp>
        <p:nvSpPr>
          <p:cNvPr id="429" name="Google Shape;429;p39"/>
          <p:cNvSpPr txBox="1"/>
          <p:nvPr/>
        </p:nvSpPr>
        <p:spPr>
          <a:xfrm>
            <a:off x="729512" y="1367103"/>
            <a:ext cx="2972408" cy="3393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Key features:</a:t>
            </a:r>
            <a:endParaRPr sz="1100"/>
          </a:p>
          <a:p>
            <a:pPr marL="2540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c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Powerful illumination</a:t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c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Fast, sensitive camera</a:t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c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Isolated blinking</a:t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c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Low background</a:t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c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High label density</a:t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c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Long acquisition</a:t>
            </a:r>
            <a:endParaRPr sz="1100"/>
          </a:p>
          <a:p>
            <a:pPr marL="254000" marR="0" lvl="0" indent="-254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c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3D is a bit tricky</a:t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0" name="Google Shape;43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9231" y="1146413"/>
            <a:ext cx="5190671" cy="2254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39"/>
          <p:cNvPicPr preferRelativeResize="0"/>
          <p:nvPr/>
        </p:nvPicPr>
        <p:blipFill rotWithShape="1">
          <a:blip r:embed="rId4">
            <a:alphaModFix/>
          </a:blip>
          <a:srcRect l="13250" t="11176"/>
          <a:stretch/>
        </p:blipFill>
        <p:spPr>
          <a:xfrm rot="5400000">
            <a:off x="5819246" y="3124352"/>
            <a:ext cx="1318403" cy="2298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9"/>
          <p:cNvPicPr preferRelativeResize="0"/>
          <p:nvPr/>
        </p:nvPicPr>
        <p:blipFill rotWithShape="1">
          <a:blip r:embed="rId5">
            <a:alphaModFix/>
          </a:blip>
          <a:srcRect t="18158" r="25725" b="11040"/>
          <a:stretch/>
        </p:blipFill>
        <p:spPr>
          <a:xfrm>
            <a:off x="3107818" y="3637482"/>
            <a:ext cx="2025253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9"/>
          <p:cNvPicPr preferRelativeResize="0"/>
          <p:nvPr/>
        </p:nvPicPr>
        <p:blipFill rotWithShape="1">
          <a:blip r:embed="rId6">
            <a:alphaModFix/>
          </a:blip>
          <a:srcRect l="35532" t="12531" r="26134" b="22967"/>
          <a:stretch/>
        </p:blipFill>
        <p:spPr>
          <a:xfrm>
            <a:off x="7823824" y="3672494"/>
            <a:ext cx="1006078" cy="11359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>
                <a:solidFill>
                  <a:srgbClr val="FFFF00"/>
                </a:solidFill>
              </a:rPr>
              <a:t>The fundamental limits in light microscopy</a:t>
            </a:r>
            <a:endParaRPr sz="2600">
              <a:solidFill>
                <a:srgbClr val="FFFF00"/>
              </a:solidFill>
            </a:endParaRPr>
          </a:p>
        </p:txBody>
      </p:sp>
      <p:sp>
        <p:nvSpPr>
          <p:cNvPr id="140" name="Google Shape;140;p2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•"/>
            </a:pPr>
            <a:r>
              <a:rPr lang="cs" sz="1800">
                <a:solidFill>
                  <a:srgbClr val="FFFF00"/>
                </a:solidFill>
              </a:rPr>
              <a:t>Resolution</a:t>
            </a:r>
            <a:endParaRPr sz="1100"/>
          </a:p>
          <a:p>
            <a:pPr marL="520700" lvl="1" indent="-184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700"/>
              <a:buChar char="•"/>
            </a:pPr>
            <a:r>
              <a:rPr lang="cs" sz="1700">
                <a:solidFill>
                  <a:srgbClr val="FFFF00"/>
                </a:solidFill>
              </a:rPr>
              <a:t>ability to </a:t>
            </a:r>
            <a:r>
              <a:rPr lang="cs" sz="1700"/>
              <a:t>resolve</a:t>
            </a:r>
            <a:r>
              <a:rPr lang="cs" sz="1700">
                <a:solidFill>
                  <a:srgbClr val="FFFF00"/>
                </a:solidFill>
              </a:rPr>
              <a:t> objects in close proximity</a:t>
            </a:r>
            <a:endParaRPr sz="1100"/>
          </a:p>
          <a:p>
            <a:pPr marL="520700" lvl="1" indent="-184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700"/>
              <a:buChar char="•"/>
            </a:pPr>
            <a:r>
              <a:rPr lang="cs" sz="1700">
                <a:solidFill>
                  <a:srgbClr val="FFFF00"/>
                </a:solidFill>
              </a:rPr>
              <a:t>ability to observe fine details</a:t>
            </a:r>
            <a:endParaRPr sz="1100"/>
          </a:p>
          <a:p>
            <a:pPr marL="520700" lvl="1" indent="-184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700"/>
              <a:buChar char="•"/>
            </a:pPr>
            <a:r>
              <a:rPr lang="cs" sz="1700">
                <a:solidFill>
                  <a:srgbClr val="FFFF00"/>
                </a:solidFill>
              </a:rPr>
              <a:t>governed by diffraction </a:t>
            </a:r>
            <a:r>
              <a:rPr lang="cs" sz="1700">
                <a:solidFill>
                  <a:srgbClr val="FFC000"/>
                </a:solidFill>
              </a:rPr>
              <a:t>(photon is a wave) </a:t>
            </a:r>
            <a:r>
              <a:rPr lang="cs" sz="1700">
                <a:solidFill>
                  <a:srgbClr val="FFFF00"/>
                </a:solidFill>
              </a:rPr>
              <a:t>and labeling density</a:t>
            </a:r>
            <a:endParaRPr sz="1700">
              <a:solidFill>
                <a:srgbClr val="FFFF00"/>
              </a:solidFill>
            </a:endParaRPr>
          </a:p>
          <a:p>
            <a:pPr marL="52070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endParaRPr sz="1500">
              <a:solidFill>
                <a:srgbClr val="FFFF00"/>
              </a:solidFill>
            </a:endParaRPr>
          </a:p>
          <a:p>
            <a:pPr marL="177800" lvl="0" indent="-1778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800"/>
              <a:buChar char="•"/>
            </a:pPr>
            <a:r>
              <a:rPr lang="cs" sz="1800">
                <a:solidFill>
                  <a:srgbClr val="FFFF00"/>
                </a:solidFill>
              </a:rPr>
              <a:t>Signal to noise ratio</a:t>
            </a:r>
            <a:endParaRPr sz="1100"/>
          </a:p>
          <a:p>
            <a:pPr marL="520700" lvl="1" indent="-184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700"/>
              <a:buChar char="•"/>
            </a:pPr>
            <a:r>
              <a:rPr lang="cs" sz="1700">
                <a:solidFill>
                  <a:srgbClr val="FFFF00"/>
                </a:solidFill>
              </a:rPr>
              <a:t>ability to observe small/faint features</a:t>
            </a:r>
            <a:endParaRPr sz="1700">
              <a:solidFill>
                <a:srgbClr val="FFFF00"/>
              </a:solidFill>
            </a:endParaRPr>
          </a:p>
          <a:p>
            <a:pPr marL="520700" lvl="1" indent="-184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700"/>
              <a:buChar char="•"/>
            </a:pPr>
            <a:r>
              <a:rPr lang="cs" sz="1700">
                <a:solidFill>
                  <a:srgbClr val="FFFF00"/>
                </a:solidFill>
              </a:rPr>
              <a:t>strongly depends on </a:t>
            </a:r>
            <a:r>
              <a:rPr lang="cs" sz="1700"/>
              <a:t>contrast</a:t>
            </a:r>
            <a:r>
              <a:rPr lang="cs" sz="1700">
                <a:solidFill>
                  <a:srgbClr val="FFFF00"/>
                </a:solidFill>
              </a:rPr>
              <a:t> (e.g. fluorescence)</a:t>
            </a:r>
            <a:endParaRPr sz="1100"/>
          </a:p>
          <a:p>
            <a:pPr marL="520700" lvl="1" indent="-1841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700"/>
              <a:buChar char="•"/>
            </a:pPr>
            <a:r>
              <a:rPr lang="cs" sz="1700">
                <a:solidFill>
                  <a:srgbClr val="FFFF00"/>
                </a:solidFill>
              </a:rPr>
              <a:t>governed by photon statistics </a:t>
            </a:r>
            <a:r>
              <a:rPr lang="cs" sz="1700">
                <a:solidFill>
                  <a:srgbClr val="FFC000"/>
                </a:solidFill>
              </a:rPr>
              <a:t>(photon is a particle)</a:t>
            </a:r>
            <a:endParaRPr sz="1100"/>
          </a:p>
          <a:p>
            <a:pPr marL="52070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endParaRPr sz="1500">
              <a:solidFill>
                <a:srgbClr val="FFFF00"/>
              </a:solidFill>
            </a:endParaRPr>
          </a:p>
        </p:txBody>
      </p:sp>
      <p:sp>
        <p:nvSpPr>
          <p:cNvPr id="141" name="Google Shape;141;p25"/>
          <p:cNvSpPr txBox="1"/>
          <p:nvPr/>
        </p:nvSpPr>
        <p:spPr>
          <a:xfrm>
            <a:off x="5370723" y="4390348"/>
            <a:ext cx="3462050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“If it isn’t diffraction, it’s statistics!”</a:t>
            </a:r>
            <a:endParaRPr sz="110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 b="0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James B. Pawley</a:t>
            </a:r>
            <a:endParaRPr sz="1400" b="0" i="0" u="none" strike="noStrike" cap="non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>
                <a:solidFill>
                  <a:srgbClr val="FFFF00"/>
                </a:solidFill>
              </a:rPr>
              <a:t>Stochastic fluorophore blinking</a:t>
            </a:r>
            <a:endParaRPr sz="2600">
              <a:solidFill>
                <a:srgbClr val="FFFF00"/>
              </a:solidFill>
            </a:endParaRPr>
          </a:p>
        </p:txBody>
      </p:sp>
      <p:sp>
        <p:nvSpPr>
          <p:cNvPr id="439" name="Google Shape;439;p40"/>
          <p:cNvSpPr txBox="1"/>
          <p:nvPr/>
        </p:nvSpPr>
        <p:spPr>
          <a:xfrm>
            <a:off x="714375" y="1136530"/>
            <a:ext cx="4143375" cy="136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c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Common Cyanine, Rhodamine dyes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7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- special ‘blinking buffer’ stabilizes dark state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7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- typically thiols + oxygen scavengers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7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- require very intense illumination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7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- ≈10,000 photons per burst</a:t>
            </a:r>
            <a:endParaRPr sz="1100"/>
          </a:p>
        </p:txBody>
      </p:sp>
      <p:grpSp>
        <p:nvGrpSpPr>
          <p:cNvPr id="440" name="Google Shape;440;p40"/>
          <p:cNvGrpSpPr/>
          <p:nvPr/>
        </p:nvGrpSpPr>
        <p:grpSpPr>
          <a:xfrm>
            <a:off x="6087464" y="728067"/>
            <a:ext cx="2547937" cy="1920478"/>
            <a:chOff x="6689034" y="1232452"/>
            <a:chExt cx="3397250" cy="2560638"/>
          </a:xfrm>
        </p:grpSpPr>
        <p:grpSp>
          <p:nvGrpSpPr>
            <p:cNvPr id="441" name="Google Shape;441;p40"/>
            <p:cNvGrpSpPr/>
            <p:nvPr/>
          </p:nvGrpSpPr>
          <p:grpSpPr>
            <a:xfrm>
              <a:off x="6689034" y="1232452"/>
              <a:ext cx="3397250" cy="2560638"/>
              <a:chOff x="113" y="2115"/>
              <a:chExt cx="2903" cy="1903"/>
            </a:xfrm>
          </p:grpSpPr>
          <p:pic>
            <p:nvPicPr>
              <p:cNvPr id="442" name="Google Shape;442;p40" descr="Jablonski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113" y="2115"/>
                <a:ext cx="2903" cy="190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3" name="Google Shape;443;p40"/>
              <p:cNvSpPr txBox="1"/>
              <p:nvPr/>
            </p:nvSpPr>
            <p:spPr>
              <a:xfrm>
                <a:off x="1561" y="2589"/>
                <a:ext cx="328" cy="126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cs" sz="80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singlet</a:t>
                </a:r>
                <a:endParaRPr sz="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444" name="Google Shape;444;p40"/>
            <p:cNvSpPr/>
            <p:nvPr/>
          </p:nvSpPr>
          <p:spPr>
            <a:xfrm rot="238012">
              <a:off x="8159751" y="2473326"/>
              <a:ext cx="1012825" cy="200025"/>
            </a:xfrm>
            <a:custGeom>
              <a:avLst/>
              <a:gdLst/>
              <a:ahLst/>
              <a:cxnLst/>
              <a:rect l="l" t="t" r="r" b="b"/>
              <a:pathLst>
                <a:path w="1013552" h="200078" extrusionOk="0">
                  <a:moveTo>
                    <a:pt x="0" y="78024"/>
                  </a:moveTo>
                  <a:cubicBezTo>
                    <a:pt x="78036" y="42219"/>
                    <a:pt x="156072" y="6414"/>
                    <a:pt x="209320" y="906"/>
                  </a:cubicBezTo>
                  <a:cubicBezTo>
                    <a:pt x="262568" y="-4602"/>
                    <a:pt x="288275" y="15595"/>
                    <a:pt x="319489" y="44973"/>
                  </a:cubicBezTo>
                  <a:cubicBezTo>
                    <a:pt x="350703" y="74351"/>
                    <a:pt x="370901" y="151469"/>
                    <a:pt x="396607" y="177175"/>
                  </a:cubicBezTo>
                  <a:cubicBezTo>
                    <a:pt x="422313" y="202881"/>
                    <a:pt x="446183" y="197373"/>
                    <a:pt x="473725" y="199209"/>
                  </a:cubicBezTo>
                  <a:cubicBezTo>
                    <a:pt x="501267" y="201045"/>
                    <a:pt x="541662" y="201045"/>
                    <a:pt x="561860" y="188192"/>
                  </a:cubicBezTo>
                  <a:cubicBezTo>
                    <a:pt x="582058" y="175339"/>
                    <a:pt x="567369" y="140452"/>
                    <a:pt x="594911" y="122091"/>
                  </a:cubicBezTo>
                  <a:cubicBezTo>
                    <a:pt x="622453" y="103730"/>
                    <a:pt x="692226" y="74352"/>
                    <a:pt x="727113" y="78024"/>
                  </a:cubicBezTo>
                  <a:cubicBezTo>
                    <a:pt x="762000" y="81696"/>
                    <a:pt x="780361" y="129436"/>
                    <a:pt x="804231" y="144125"/>
                  </a:cubicBezTo>
                  <a:cubicBezTo>
                    <a:pt x="828101" y="158814"/>
                    <a:pt x="848298" y="169831"/>
                    <a:pt x="870332" y="166159"/>
                  </a:cubicBezTo>
                  <a:cubicBezTo>
                    <a:pt x="892366" y="162487"/>
                    <a:pt x="921745" y="138616"/>
                    <a:pt x="936434" y="122091"/>
                  </a:cubicBezTo>
                  <a:cubicBezTo>
                    <a:pt x="951123" y="105566"/>
                    <a:pt x="947450" y="78024"/>
                    <a:pt x="958467" y="67007"/>
                  </a:cubicBezTo>
                  <a:cubicBezTo>
                    <a:pt x="969484" y="55990"/>
                    <a:pt x="993354" y="57826"/>
                    <a:pt x="1002535" y="55990"/>
                  </a:cubicBezTo>
                  <a:cubicBezTo>
                    <a:pt x="1011716" y="54154"/>
                    <a:pt x="1013552" y="55990"/>
                    <a:pt x="1013552" y="55990"/>
                  </a:cubicBezTo>
                </a:path>
              </a:pathLst>
            </a:custGeom>
            <a:noFill/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5" name="Google Shape;445;p40"/>
            <p:cNvCxnSpPr/>
            <p:nvPr/>
          </p:nvCxnSpPr>
          <p:spPr>
            <a:xfrm>
              <a:off x="9067801" y="2514600"/>
              <a:ext cx="574675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46" name="Google Shape;446;p40"/>
            <p:cNvCxnSpPr/>
            <p:nvPr/>
          </p:nvCxnSpPr>
          <p:spPr>
            <a:xfrm>
              <a:off x="9067801" y="2590800"/>
              <a:ext cx="574675" cy="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447" name="Google Shape;447;p40"/>
            <p:cNvSpPr txBox="1"/>
            <p:nvPr/>
          </p:nvSpPr>
          <p:spPr>
            <a:xfrm>
              <a:off x="9041662" y="1826801"/>
              <a:ext cx="1044622" cy="7386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1100">
                  <a:solidFill>
                    <a:srgbClr val="C55A11"/>
                  </a:solidFill>
                  <a:latin typeface="Calibri"/>
                  <a:ea typeface="Calibri"/>
                  <a:cs typeface="Calibri"/>
                  <a:sym typeface="Calibri"/>
                </a:rPr>
                <a:t>chemically bound dark state</a:t>
              </a:r>
              <a:endParaRPr sz="1100"/>
            </a:p>
          </p:txBody>
        </p:sp>
      </p:grpSp>
      <p:pic>
        <p:nvPicPr>
          <p:cNvPr id="448" name="Google Shape;448;p40" descr="http://zeiss-campus.magnet.fsu.edu/articles/probes/images/highlighterfpsfigure4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2705695"/>
            <a:ext cx="4026710" cy="172573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0"/>
          <p:cNvSpPr txBox="1"/>
          <p:nvPr/>
        </p:nvSpPr>
        <p:spPr>
          <a:xfrm>
            <a:off x="714375" y="2835138"/>
            <a:ext cx="3057525" cy="1361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c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Photo-switchable proteins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7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- mEOS, CFP, …</a:t>
            </a:r>
            <a:br>
              <a:rPr lang="cs" sz="17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cs" sz="17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- no special buffers needed</a:t>
            </a:r>
            <a:br>
              <a:rPr lang="cs" sz="17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cs" sz="17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- moderate light intensities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7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- live cell imaging demonstrated</a:t>
            </a:r>
            <a:endParaRPr sz="17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40"/>
          <p:cNvSpPr txBox="1"/>
          <p:nvPr/>
        </p:nvSpPr>
        <p:spPr>
          <a:xfrm>
            <a:off x="714374" y="4519646"/>
            <a:ext cx="4331153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c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Transient binding of fluorophores = BALM</a:t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9B1505-CB43-4E40-A61B-87FE3D8C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significant improvement: </a:t>
            </a:r>
            <a:r>
              <a:rPr lang="en-US" dirty="0" err="1"/>
              <a:t>tcSMLM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E8071E2-94B0-46F5-82CA-4538441E5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50079"/>
            <a:ext cx="4638294" cy="3409292"/>
          </a:xfrm>
        </p:spPr>
        <p:txBody>
          <a:bodyPr/>
          <a:lstStyle/>
          <a:p>
            <a:r>
              <a:rPr lang="en-US" sz="2000" dirty="0" smtClean="0"/>
              <a:t>“</a:t>
            </a:r>
            <a:r>
              <a:rPr lang="en-US" sz="2000" u="sng" dirty="0" smtClean="0"/>
              <a:t>t</a:t>
            </a:r>
            <a:r>
              <a:rPr lang="en-US" sz="2000" dirty="0" smtClean="0"/>
              <a:t>ime-</a:t>
            </a:r>
            <a:r>
              <a:rPr lang="en-US" sz="2000" u="sng" dirty="0" smtClean="0"/>
              <a:t>c</a:t>
            </a:r>
            <a:r>
              <a:rPr lang="en-US" sz="2000" dirty="0" smtClean="0"/>
              <a:t>orrelated </a:t>
            </a:r>
            <a:r>
              <a:rPr lang="en-US" sz="2000" u="sng" dirty="0" smtClean="0"/>
              <a:t>S</a:t>
            </a:r>
            <a:r>
              <a:rPr lang="en-US" sz="2000" dirty="0" smtClean="0"/>
              <a:t>ingle </a:t>
            </a:r>
            <a:r>
              <a:rPr lang="en-US" sz="2000" u="sng" dirty="0" smtClean="0"/>
              <a:t>M</a:t>
            </a:r>
            <a:r>
              <a:rPr lang="en-US" sz="2000" dirty="0" smtClean="0"/>
              <a:t>olecule </a:t>
            </a:r>
            <a:r>
              <a:rPr lang="en-US" sz="2000" u="sng" dirty="0" smtClean="0"/>
              <a:t>L</a:t>
            </a:r>
            <a:r>
              <a:rPr lang="en-US" sz="2000" dirty="0" smtClean="0"/>
              <a:t>ocalization </a:t>
            </a:r>
            <a:r>
              <a:rPr lang="en-US" sz="2000" u="sng" dirty="0" smtClean="0"/>
              <a:t>M</a:t>
            </a:r>
            <a:r>
              <a:rPr lang="en-US" sz="2000" dirty="0" smtClean="0"/>
              <a:t>icroscopy” </a:t>
            </a:r>
          </a:p>
          <a:p>
            <a:r>
              <a:rPr lang="en-US" sz="2000" dirty="0" smtClean="0"/>
              <a:t>Harnessing </a:t>
            </a:r>
            <a:r>
              <a:rPr lang="en-US" sz="2000" dirty="0"/>
              <a:t>the temporal properties of the blinking fluorophores</a:t>
            </a:r>
          </a:p>
          <a:p>
            <a:r>
              <a:rPr lang="en-US" sz="2000" dirty="0"/>
              <a:t>Frames are not processed separately, but in groups </a:t>
            </a:r>
            <a:r>
              <a:rPr lang="en-US" sz="2000" dirty="0" smtClean="0"/>
              <a:t>( &lt; 50 </a:t>
            </a:r>
            <a:r>
              <a:rPr lang="en-US" sz="2000" dirty="0"/>
              <a:t>frames)</a:t>
            </a:r>
          </a:p>
          <a:p>
            <a:r>
              <a:rPr lang="en-US" sz="2000" dirty="0"/>
              <a:t>The </a:t>
            </a:r>
            <a:r>
              <a:rPr lang="en-US" sz="2000" dirty="0" smtClean="0"/>
              <a:t>autocorrelation of the temporal profile </a:t>
            </a:r>
            <a:r>
              <a:rPr lang="en-US" sz="2000" dirty="0"/>
              <a:t>of each </a:t>
            </a:r>
            <a:r>
              <a:rPr lang="en-US" sz="2000" dirty="0" smtClean="0"/>
              <a:t>pixel </a:t>
            </a:r>
            <a:r>
              <a:rPr lang="en-US" sz="2000" dirty="0"/>
              <a:t>is </a:t>
            </a:r>
            <a:r>
              <a:rPr lang="en-US" sz="2000" dirty="0" smtClean="0"/>
              <a:t>compared to </a:t>
            </a:r>
            <a:r>
              <a:rPr lang="en-US" sz="2000" dirty="0"/>
              <a:t>a model</a:t>
            </a:r>
          </a:p>
          <a:p>
            <a:r>
              <a:rPr lang="en-US" sz="2000" dirty="0" smtClean="0"/>
              <a:t>The last step is ThunderSTORM...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167024" y="4459371"/>
            <a:ext cx="57899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-apple-system"/>
              </a:rPr>
              <a:t>Hermon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et al.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Time-correlated single molecule localization microscopy enhances resolution and fidelity. </a:t>
            </a:r>
            <a:r>
              <a:rPr lang="en-US" i="1" dirty="0" err="1">
                <a:solidFill>
                  <a:schemeClr val="bg1"/>
                </a:solidFill>
                <a:latin typeface="-apple-system"/>
              </a:rPr>
              <a:t>Sci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 Rep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10, 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16212 (2020</a:t>
            </a:r>
            <a:r>
              <a:rPr lang="en-US" dirty="0" smtClean="0">
                <a:solidFill>
                  <a:schemeClr val="bg1"/>
                </a:solidFill>
                <a:latin typeface="-apple-system"/>
              </a:rPr>
              <a:t>).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144" y="1268016"/>
            <a:ext cx="3123206" cy="282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33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29B1505-CB43-4E40-A61B-87FE3D8C1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significant improvement: </a:t>
            </a:r>
            <a:r>
              <a:rPr lang="en-US" dirty="0" err="1"/>
              <a:t>tcSMLM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8650" y="4364185"/>
            <a:ext cx="578998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-apple-system"/>
              </a:rPr>
              <a:t>Hermon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et al.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Time-correlated single molecule localization microscopy enhances resolution and fidelity. </a:t>
            </a:r>
            <a:r>
              <a:rPr lang="en-US" i="1" dirty="0" err="1">
                <a:solidFill>
                  <a:schemeClr val="bg1"/>
                </a:solidFill>
                <a:latin typeface="-apple-system"/>
              </a:rPr>
              <a:t>Sci</a:t>
            </a:r>
            <a:r>
              <a:rPr lang="en-US" i="1" dirty="0">
                <a:solidFill>
                  <a:schemeClr val="bg1"/>
                </a:solidFill>
                <a:latin typeface="-apple-system"/>
              </a:rPr>
              <a:t> Rep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 </a:t>
            </a:r>
            <a:r>
              <a:rPr lang="en-US" b="1" dirty="0">
                <a:solidFill>
                  <a:schemeClr val="bg1"/>
                </a:solidFill>
                <a:latin typeface="-apple-system"/>
              </a:rPr>
              <a:t>10, </a:t>
            </a:r>
            <a:r>
              <a:rPr lang="en-US" dirty="0">
                <a:solidFill>
                  <a:schemeClr val="bg1"/>
                </a:solidFill>
                <a:latin typeface="-apple-system"/>
              </a:rPr>
              <a:t>16212 (2020</a:t>
            </a:r>
            <a:r>
              <a:rPr lang="en-US" dirty="0" smtClean="0">
                <a:solidFill>
                  <a:schemeClr val="bg1"/>
                </a:solidFill>
                <a:latin typeface="-apple-system"/>
              </a:rPr>
              <a:t>).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5234" y="43892"/>
            <a:ext cx="1285324" cy="5077664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2E8071E2-94B0-46F5-82CA-4538441E5A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050079"/>
            <a:ext cx="4565142" cy="3409292"/>
          </a:xfrm>
        </p:spPr>
        <p:txBody>
          <a:bodyPr/>
          <a:lstStyle/>
          <a:p>
            <a:r>
              <a:rPr lang="en-US" sz="2000" dirty="0" smtClean="0"/>
              <a:t>Especially useful with fast frame rates ( &gt; 100 fps)</a:t>
            </a:r>
          </a:p>
          <a:p>
            <a:r>
              <a:rPr lang="en-US" sz="2000" dirty="0" smtClean="0"/>
              <a:t>Typical resolution improvement:</a:t>
            </a:r>
            <a:br>
              <a:rPr lang="en-US" sz="2000" dirty="0" smtClean="0"/>
            </a:br>
            <a:r>
              <a:rPr lang="en-US" sz="2000" dirty="0" smtClean="0"/>
              <a:t>50 nm -&gt; 30 nm</a:t>
            </a:r>
            <a:endParaRPr lang="en-US" sz="2000" dirty="0"/>
          </a:p>
          <a:p>
            <a:r>
              <a:rPr lang="en-US" sz="2000" dirty="0" err="1" smtClean="0"/>
              <a:t>Matlab</a:t>
            </a:r>
            <a:r>
              <a:rPr lang="en-US" sz="2000" dirty="0" smtClean="0"/>
              <a:t> </a:t>
            </a:r>
            <a:r>
              <a:rPr lang="en-US" sz="2000" dirty="0"/>
              <a:t>code available</a:t>
            </a:r>
            <a:br>
              <a:rPr lang="en-US" sz="2000" dirty="0"/>
            </a:br>
            <a:r>
              <a:rPr lang="en-US" sz="1800" dirty="0">
                <a:solidFill>
                  <a:schemeClr val="accent4">
                    <a:lumMod val="40000"/>
                    <a:lumOff val="60000"/>
                  </a:schemeClr>
                </a:solidFill>
                <a:hlinkClick r:id="rId3"/>
              </a:rPr>
              <a:t>https://</a:t>
            </a:r>
            <a:r>
              <a:rPr lang="en-US" sz="1800" dirty="0" smtClean="0">
                <a:solidFill>
                  <a:schemeClr val="accent4">
                    <a:lumMod val="40000"/>
                    <a:lumOff val="60000"/>
                  </a:schemeClr>
                </a:solidFill>
                <a:hlinkClick r:id="rId3"/>
              </a:rPr>
              <a:t>github.com/ShermanLab/tcSMLM</a:t>
            </a:r>
            <a:endParaRPr lang="en-US" sz="1800" dirty="0" smtClean="0">
              <a:solidFill>
                <a:schemeClr val="accent4">
                  <a:lumMod val="40000"/>
                  <a:lumOff val="60000"/>
                </a:schemeClr>
              </a:solidFill>
            </a:endParaRPr>
          </a:p>
          <a:p>
            <a:r>
              <a:rPr lang="en-US" sz="2000" dirty="0" smtClean="0"/>
              <a:t>Processing is slow, but can be parallelized...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383125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>
                <a:solidFill>
                  <a:srgbClr val="FFFF00"/>
                </a:solidFill>
              </a:rPr>
              <a:t>SMLM Application: yeast contractile ring - search for proteins localisation </a:t>
            </a:r>
            <a:endParaRPr sz="2600">
              <a:solidFill>
                <a:srgbClr val="FFFF00"/>
              </a:solidFill>
            </a:endParaRPr>
          </a:p>
        </p:txBody>
      </p:sp>
      <p:cxnSp>
        <p:nvCxnSpPr>
          <p:cNvPr id="457" name="Google Shape;457;p41"/>
          <p:cNvCxnSpPr/>
          <p:nvPr/>
        </p:nvCxnSpPr>
        <p:spPr>
          <a:xfrm flipH="1">
            <a:off x="2288332" y="1777482"/>
            <a:ext cx="146957" cy="622818"/>
          </a:xfrm>
          <a:prstGeom prst="straightConnector1">
            <a:avLst/>
          </a:prstGeom>
          <a:noFill/>
          <a:ln w="15875" cap="flat" cmpd="sng">
            <a:solidFill>
              <a:schemeClr val="dk2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458" name="Google Shape;458;p41"/>
          <p:cNvGrpSpPr/>
          <p:nvPr/>
        </p:nvGrpSpPr>
        <p:grpSpPr>
          <a:xfrm>
            <a:off x="473528" y="1170987"/>
            <a:ext cx="2968714" cy="1425257"/>
            <a:chOff x="838200" y="2046507"/>
            <a:chExt cx="3958285" cy="1900342"/>
          </a:xfrm>
        </p:grpSpPr>
        <p:pic>
          <p:nvPicPr>
            <p:cNvPr id="459" name="Google Shape;459;p41"/>
            <p:cNvPicPr preferRelativeResize="0"/>
            <p:nvPr/>
          </p:nvPicPr>
          <p:blipFill rotWithShape="1">
            <a:blip r:embed="rId3">
              <a:alphaModFix/>
            </a:blip>
            <a:srcRect r="57067" b="80791"/>
            <a:stretch/>
          </p:blipFill>
          <p:spPr>
            <a:xfrm>
              <a:off x="838200" y="2046507"/>
              <a:ext cx="3958285" cy="19003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0" name="Google Shape;460;p41"/>
            <p:cNvSpPr txBox="1"/>
            <p:nvPr/>
          </p:nvSpPr>
          <p:spPr>
            <a:xfrm>
              <a:off x="2332653" y="2046507"/>
              <a:ext cx="209938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14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Some ~ 38 proteins</a:t>
              </a:r>
              <a:endParaRPr sz="14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61" name="Google Shape;461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40102" y="1020400"/>
            <a:ext cx="4930370" cy="3879474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41"/>
          <p:cNvSpPr txBox="1"/>
          <p:nvPr/>
        </p:nvSpPr>
        <p:spPr>
          <a:xfrm>
            <a:off x="411765" y="2648740"/>
            <a:ext cx="317940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McDonald et al, Elife. 2017, 6. pii: e28865</a:t>
            </a:r>
            <a:endParaRPr sz="1100"/>
          </a:p>
        </p:txBody>
      </p:sp>
      <p:grpSp>
        <p:nvGrpSpPr>
          <p:cNvPr id="463" name="Google Shape;463;p41"/>
          <p:cNvGrpSpPr/>
          <p:nvPr/>
        </p:nvGrpSpPr>
        <p:grpSpPr>
          <a:xfrm>
            <a:off x="257758" y="971473"/>
            <a:ext cx="8628484" cy="3977327"/>
            <a:chOff x="401216" y="1300058"/>
            <a:chExt cx="11504645" cy="5303103"/>
          </a:xfrm>
        </p:grpSpPr>
        <p:sp>
          <p:nvSpPr>
            <p:cNvPr id="464" name="Google Shape;464;p41"/>
            <p:cNvSpPr/>
            <p:nvPr/>
          </p:nvSpPr>
          <p:spPr>
            <a:xfrm>
              <a:off x="401216" y="1300058"/>
              <a:ext cx="11504645" cy="5303103"/>
            </a:xfrm>
            <a:prstGeom prst="rect">
              <a:avLst/>
            </a:prstGeom>
            <a:solidFill>
              <a:schemeClr val="dk1">
                <a:alpha val="69803"/>
              </a:schemeClr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465" name="Google Shape;465;p4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581538" y="1456921"/>
              <a:ext cx="8952723" cy="497005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>
                <a:solidFill>
                  <a:srgbClr val="FFFF00"/>
                </a:solidFill>
              </a:rPr>
              <a:t>So, which one is the best?</a:t>
            </a:r>
            <a:endParaRPr sz="2600">
              <a:solidFill>
                <a:srgbClr val="FFFF00"/>
              </a:solidFill>
            </a:endParaRPr>
          </a:p>
        </p:txBody>
      </p:sp>
      <p:pic>
        <p:nvPicPr>
          <p:cNvPr id="472" name="Google Shape;472;p42"/>
          <p:cNvPicPr preferRelativeResize="0"/>
          <p:nvPr/>
        </p:nvPicPr>
        <p:blipFill rotWithShape="1">
          <a:blip r:embed="rId3">
            <a:alphaModFix/>
          </a:blip>
          <a:srcRect l="3676" t="1888"/>
          <a:stretch/>
        </p:blipFill>
        <p:spPr>
          <a:xfrm>
            <a:off x="265923" y="1098679"/>
            <a:ext cx="5752614" cy="3560504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2"/>
          <p:cNvSpPr txBox="1"/>
          <p:nvPr/>
        </p:nvSpPr>
        <p:spPr>
          <a:xfrm>
            <a:off x="2665054" y="4713445"/>
            <a:ext cx="3505978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Wegel, …, Dobbie, S.Rep. (2016) </a:t>
            </a:r>
            <a:r>
              <a:rPr lang="cs" sz="15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:27290 </a:t>
            </a:r>
            <a:endParaRPr sz="1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4" name="Google Shape;474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9106" y="1625085"/>
            <a:ext cx="5557838" cy="1871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03889" y="2213251"/>
            <a:ext cx="4979194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>
                <a:solidFill>
                  <a:srgbClr val="FFFF00"/>
                </a:solidFill>
              </a:rPr>
              <a:t>New strategy: DNA-PAINT</a:t>
            </a:r>
            <a:endParaRPr sz="2600">
              <a:solidFill>
                <a:srgbClr val="FFFF00"/>
              </a:solidFill>
            </a:endParaRPr>
          </a:p>
        </p:txBody>
      </p:sp>
      <p:sp>
        <p:nvSpPr>
          <p:cNvPr id="482" name="Google Shape;482;p43"/>
          <p:cNvSpPr txBox="1"/>
          <p:nvPr/>
        </p:nvSpPr>
        <p:spPr>
          <a:xfrm>
            <a:off x="628649" y="1238199"/>
            <a:ext cx="7451863" cy="1177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Transient binding of fluorescent probes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Based on DNA-DNA hybridization (good tunability, multicolor-compatible)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Various conjugation methods (biotin-streptavidin-biotin, NHS-xxx-Mal)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Problems with high background -&gt; fluorogenic probes / </a:t>
            </a:r>
            <a:r>
              <a:rPr lang="c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confocal microscopy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3" name="Google Shape;483;p43"/>
          <p:cNvGrpSpPr/>
          <p:nvPr/>
        </p:nvGrpSpPr>
        <p:grpSpPr>
          <a:xfrm>
            <a:off x="429364" y="2490512"/>
            <a:ext cx="8086036" cy="2499691"/>
            <a:chOff x="602253" y="3525078"/>
            <a:chExt cx="10781382" cy="3332922"/>
          </a:xfrm>
        </p:grpSpPr>
        <p:pic>
          <p:nvPicPr>
            <p:cNvPr id="484" name="Google Shape;484;p4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2253" y="3525078"/>
              <a:ext cx="10751547" cy="333292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5" name="Google Shape;485;p43"/>
            <p:cNvSpPr txBox="1"/>
            <p:nvPr/>
          </p:nvSpPr>
          <p:spPr>
            <a:xfrm>
              <a:off x="9551835" y="4867995"/>
              <a:ext cx="18318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1400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Cy3b-modified oligonucleotide 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1400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(9-10 nt)</a:t>
              </a:r>
              <a:endParaRPr sz="1100"/>
            </a:p>
          </p:txBody>
        </p:sp>
        <p:cxnSp>
          <p:nvCxnSpPr>
            <p:cNvPr id="486" name="Google Shape;486;p43"/>
            <p:cNvCxnSpPr/>
            <p:nvPr/>
          </p:nvCxnSpPr>
          <p:spPr>
            <a:xfrm rot="10800000">
              <a:off x="9166485" y="5063421"/>
              <a:ext cx="472037" cy="77746"/>
            </a:xfrm>
            <a:prstGeom prst="straightConnector1">
              <a:avLst/>
            </a:prstGeom>
            <a:noFill/>
            <a:ln w="12700" cap="flat" cmpd="sng">
              <a:solidFill>
                <a:srgbClr val="FF7209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487" name="Google Shape;487;p43"/>
            <p:cNvSpPr/>
            <p:nvPr/>
          </p:nvSpPr>
          <p:spPr>
            <a:xfrm>
              <a:off x="7230668" y="6465095"/>
              <a:ext cx="4123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215900" marR="0" lvl="0" indent="-215900" algn="l" rtl="0">
                <a:spcBef>
                  <a:spcPts val="0"/>
                </a:spcBef>
                <a:spcAft>
                  <a:spcPts val="0"/>
                </a:spcAft>
                <a:buClr>
                  <a:srgbClr val="2F5496"/>
                </a:buClr>
                <a:buSzPts val="1400"/>
                <a:buFont typeface="Arial"/>
                <a:buChar char="•"/>
              </a:pPr>
              <a:r>
                <a:rPr lang="cs" sz="1400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lang="cs" sz="1400" i="1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Chem. Sci.</a:t>
              </a:r>
              <a:r>
                <a:rPr lang="cs" sz="1400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, 2017, </a:t>
              </a:r>
              <a:r>
                <a:rPr lang="cs" sz="1400" b="1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8</a:t>
              </a:r>
              <a:r>
                <a:rPr lang="cs" sz="1400">
                  <a:solidFill>
                    <a:srgbClr val="2F5496"/>
                  </a:solidFill>
                  <a:latin typeface="Calibri"/>
                  <a:ea typeface="Calibri"/>
                  <a:cs typeface="Calibri"/>
                  <a:sym typeface="Calibri"/>
                </a:rPr>
                <a:t>, 3080–3091)</a:t>
              </a:r>
              <a:endParaRPr sz="110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>
                <a:solidFill>
                  <a:srgbClr val="FFFF00"/>
                </a:solidFill>
              </a:rPr>
              <a:t>DNA-PAINT + spinning disk confocal combination</a:t>
            </a:r>
            <a:endParaRPr sz="2600">
              <a:solidFill>
                <a:srgbClr val="FFFF00"/>
              </a:solidFill>
            </a:endParaRPr>
          </a:p>
        </p:txBody>
      </p:sp>
      <p:pic>
        <p:nvPicPr>
          <p:cNvPr id="494" name="Google Shape;49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542" y="1064378"/>
            <a:ext cx="7593271" cy="374400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4"/>
          <p:cNvSpPr txBox="1"/>
          <p:nvPr/>
        </p:nvSpPr>
        <p:spPr>
          <a:xfrm>
            <a:off x="4880113" y="4761814"/>
            <a:ext cx="406261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Schueder et al, </a:t>
            </a:r>
            <a:r>
              <a:rPr lang="cs" sz="1400" i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Nat. Comm.</a:t>
            </a: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cs" sz="14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(2017) 2090</a:t>
            </a: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44"/>
          <p:cNvSpPr txBox="1"/>
          <p:nvPr/>
        </p:nvSpPr>
        <p:spPr>
          <a:xfrm>
            <a:off x="523542" y="4761814"/>
            <a:ext cx="219866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Acquisition ~ 1 h per plane !</a:t>
            </a: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>
                <a:solidFill>
                  <a:srgbClr val="FFFF00"/>
                </a:solidFill>
              </a:rPr>
              <a:t>New strategy: IRIS</a:t>
            </a:r>
            <a:endParaRPr sz="2600">
              <a:solidFill>
                <a:srgbClr val="FFFF00"/>
              </a:solidFill>
            </a:endParaRPr>
          </a:p>
        </p:txBody>
      </p:sp>
      <p:sp>
        <p:nvSpPr>
          <p:cNvPr id="503" name="Google Shape;503;p45"/>
          <p:cNvSpPr txBox="1"/>
          <p:nvPr/>
        </p:nvSpPr>
        <p:spPr>
          <a:xfrm>
            <a:off x="628649" y="1238199"/>
            <a:ext cx="7451863" cy="9002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Transient binding of fluorescent probes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Based on weak protein-protein interactions</a:t>
            </a:r>
            <a:endParaRPr sz="1100"/>
          </a:p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c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LifeAct, protein fragments</a:t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4" name="Google Shape;50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9973" y="2138446"/>
            <a:ext cx="6579394" cy="2678906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5"/>
          <p:cNvSpPr txBox="1"/>
          <p:nvPr/>
        </p:nvSpPr>
        <p:spPr>
          <a:xfrm>
            <a:off x="4933561" y="1268016"/>
            <a:ext cx="3962039" cy="34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540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cs" sz="18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Solves the labeling density problem</a:t>
            </a:r>
            <a:endParaRPr sz="18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45"/>
          <p:cNvSpPr txBox="1"/>
          <p:nvPr/>
        </p:nvSpPr>
        <p:spPr>
          <a:xfrm>
            <a:off x="4880113" y="4761814"/>
            <a:ext cx="406261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Kikuchi et al, </a:t>
            </a:r>
            <a:r>
              <a:rPr lang="cs" sz="1400" i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Nat. Meth.</a:t>
            </a: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cs" sz="14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(2015) 743</a:t>
            </a: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>
                <a:solidFill>
                  <a:srgbClr val="FFFF00"/>
                </a:solidFill>
              </a:rPr>
              <a:t>IRIS Application: Focal Adhesions</a:t>
            </a:r>
            <a:endParaRPr sz="2600">
              <a:solidFill>
                <a:srgbClr val="FFFF00"/>
              </a:solidFill>
            </a:endParaRPr>
          </a:p>
        </p:txBody>
      </p:sp>
      <p:sp>
        <p:nvSpPr>
          <p:cNvPr id="513" name="Google Shape;513;p46"/>
          <p:cNvSpPr txBox="1"/>
          <p:nvPr/>
        </p:nvSpPr>
        <p:spPr>
          <a:xfrm>
            <a:off x="4880113" y="4761814"/>
            <a:ext cx="4062619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Kikuchi et al, </a:t>
            </a:r>
            <a:r>
              <a:rPr lang="cs" sz="1400" i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Nat. Meth.</a:t>
            </a: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cs" sz="14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(2015) 743</a:t>
            </a: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4" name="Google Shape;51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0994" y="1076110"/>
            <a:ext cx="4484671" cy="3608877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6"/>
          <p:cNvSpPr txBox="1"/>
          <p:nvPr/>
        </p:nvSpPr>
        <p:spPr>
          <a:xfrm>
            <a:off x="342900" y="1350606"/>
            <a:ext cx="2668410" cy="12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Multiple exchangeable probes in fixed cells</a:t>
            </a:r>
            <a:endParaRPr sz="110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Oxygen scavenging buffer</a:t>
            </a:r>
            <a:endParaRPr sz="110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20 – 400 min per channel</a:t>
            </a:r>
            <a:endParaRPr sz="110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TIRF, widefield</a:t>
            </a:r>
            <a:endParaRPr sz="1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48"/>
          <p:cNvSpPr txBox="1">
            <a:spLocks noGrp="1"/>
          </p:cNvSpPr>
          <p:nvPr>
            <p:ph type="title"/>
          </p:nvPr>
        </p:nvSpPr>
        <p:spPr>
          <a:xfrm>
            <a:off x="101876" y="184391"/>
            <a:ext cx="233321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>
                <a:solidFill>
                  <a:srgbClr val="FFFF00"/>
                </a:solidFill>
              </a:rPr>
              <a:t>Fluorescent labeling</a:t>
            </a:r>
            <a:endParaRPr sz="2600">
              <a:solidFill>
                <a:srgbClr val="FFFF00"/>
              </a:solidFill>
            </a:endParaRPr>
          </a:p>
        </p:txBody>
      </p:sp>
      <p:sp>
        <p:nvSpPr>
          <p:cNvPr id="537" name="Google Shape;537;p48"/>
          <p:cNvSpPr txBox="1"/>
          <p:nvPr/>
        </p:nvSpPr>
        <p:spPr>
          <a:xfrm>
            <a:off x="220038" y="3657600"/>
            <a:ext cx="2375452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from Sahl et al, </a:t>
            </a:r>
            <a:r>
              <a:rPr lang="cs" sz="1400" i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Nat Rev. Mol. Cel. Biol. </a:t>
            </a:r>
            <a:r>
              <a:rPr lang="cs" sz="14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(2017) 685</a:t>
            </a: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8" name="Google Shape;538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6466" y="0"/>
            <a:ext cx="665708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8"/>
          <p:cNvPicPr preferRelativeResize="0"/>
          <p:nvPr/>
        </p:nvPicPr>
        <p:blipFill rotWithShape="1">
          <a:blip r:embed="rId4">
            <a:alphaModFix/>
          </a:blip>
          <a:srcRect t="8452" b="1315"/>
          <a:stretch/>
        </p:blipFill>
        <p:spPr>
          <a:xfrm rot="5400000">
            <a:off x="2710948" y="83113"/>
            <a:ext cx="2564294" cy="2457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F57E990-0851-468C-943A-836EEE3C0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Photon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43DDAE22-DF3A-4495-9714-A44926D4E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Dripping ball-type faucet is inexpensive fix | Las Vegas Review-Journal">
            <a:extLst>
              <a:ext uri="{FF2B5EF4-FFF2-40B4-BE49-F238E27FC236}">
                <a16:creationId xmlns="" xmlns:a16="http://schemas.microsoft.com/office/drawing/2014/main" id="{4AE90DC8-820F-4BB2-BC9F-879155F02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19" y="1489557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MU develops self-driving cars that are impossible to crash - ExtremeTech">
            <a:extLst>
              <a:ext uri="{FF2B5EF4-FFF2-40B4-BE49-F238E27FC236}">
                <a16:creationId xmlns="" xmlns:a16="http://schemas.microsoft.com/office/drawing/2014/main" id="{2D58E38E-FA99-40BA-9F3A-A4EE40F89D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382" y="1489557"/>
            <a:ext cx="3397282" cy="174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Google Shape;149;p26">
                <a:extLst>
                  <a:ext uri="{FF2B5EF4-FFF2-40B4-BE49-F238E27FC236}">
                    <a16:creationId xmlns="" xmlns:a16="http://schemas.microsoft.com/office/drawing/2014/main" id="{89010464-D20C-4CDB-A31B-796B09CE6F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8650" y="3540525"/>
                <a:ext cx="7200981" cy="5756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17500" algn="l" rtl="0">
                  <a:lnSpc>
                    <a:spcPct val="90000"/>
                  </a:lnSpc>
                  <a:spcBef>
                    <a:spcPts val="8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Char char="•"/>
                  <a:defRPr sz="21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L="914400" marR="0" lvl="1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Char char="•"/>
                  <a:defRPr sz="18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2pPr>
                <a:lvl3pPr marL="1371600" marR="0" lvl="2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Char char="•"/>
                  <a:defRPr sz="15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3pPr>
                <a:lvl4pPr marL="1828800" marR="0" lvl="3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4pPr>
                <a:lvl5pPr marL="2286000" marR="0" lvl="4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5pPr>
                <a:lvl6pPr marL="2743200" marR="0" lvl="5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6pPr>
                <a:lvl7pPr marL="3200400" marR="0" lvl="6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7pPr>
                <a:lvl8pPr marL="3657600" marR="0" lvl="7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8pPr>
                <a:lvl9pPr marL="4114800" marR="0" lvl="8" indent="-317500" algn="l" rtl="0">
                  <a:lnSpc>
                    <a:spcPct val="90000"/>
                  </a:lnSpc>
                  <a:spcBef>
                    <a:spcPts val="4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Arial"/>
                  <a:buChar char="•"/>
                  <a:defRPr sz="1400" b="0" i="0" u="none" strike="noStrike" cap="none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9pPr>
              </a:lstStyle>
              <a:p>
                <a:pPr marL="177800" indent="-177800">
                  <a:spcBef>
                    <a:spcPts val="0"/>
                  </a:spcBef>
                  <a:buClr>
                    <a:srgbClr val="FFFF00"/>
                  </a:buClr>
                  <a:buSzPts val="1800"/>
                </a:pPr>
                <a:r>
                  <a:rPr lang="en-US" sz="1800" dirty="0">
                    <a:solidFill>
                      <a:srgbClr val="FFFF00"/>
                    </a:solidFill>
                  </a:rPr>
                  <a:t>Photons are not coming in regular intervals, but absolutely randomly!</a:t>
                </a:r>
              </a:p>
              <a:p>
                <a:pPr marL="177800" indent="-177800">
                  <a:spcBef>
                    <a:spcPts val="0"/>
                  </a:spcBef>
                  <a:buClr>
                    <a:srgbClr val="FFFF00"/>
                  </a:buClr>
                  <a:buSzPts val="1800"/>
                </a:pPr>
                <a:r>
                  <a:rPr lang="en-US" sz="1800" dirty="0">
                    <a:solidFill>
                      <a:srgbClr val="FFFF00"/>
                    </a:solidFill>
                  </a:rPr>
                  <a:t>Poisson statistics -&gt; </a:t>
                </a:r>
                <a:br>
                  <a:rPr lang="en-US" sz="1800" dirty="0">
                    <a:solidFill>
                      <a:srgbClr val="FFFF00"/>
                    </a:solidFill>
                  </a:rPr>
                </a:br>
                <a:r>
                  <a:rPr lang="en-US" sz="1800" dirty="0">
                    <a:solidFill>
                      <a:srgbClr val="FFFF00"/>
                    </a:solidFill>
                  </a:rPr>
                  <a:t>when </a:t>
                </a:r>
                <a:r>
                  <a:rPr lang="en-US" sz="1800" i="1" dirty="0">
                    <a:solidFill>
                      <a:srgbClr val="FFFF00"/>
                    </a:solidFill>
                  </a:rPr>
                  <a:t>N</a:t>
                </a:r>
                <a:r>
                  <a:rPr lang="en-US" sz="1800" dirty="0">
                    <a:solidFill>
                      <a:srgbClr val="FFFF00"/>
                    </a:solidFill>
                  </a:rPr>
                  <a:t> photons are collected, the expected error is </a:t>
                </a:r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√</m:t>
                    </m:r>
                    <m:r>
                      <a:rPr lang="en-US" sz="1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500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6" name="Google Shape;149;p26">
                <a:extLst>
                  <a:ext uri="{FF2B5EF4-FFF2-40B4-BE49-F238E27FC236}">
                    <a16:creationId xmlns:a16="http://schemas.microsoft.com/office/drawing/2014/main" id="{89010464-D20C-4CDB-A31B-796B09CE6F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3540525"/>
                <a:ext cx="7200981" cy="575616"/>
              </a:xfrm>
              <a:prstGeom prst="rect">
                <a:avLst/>
              </a:prstGeom>
              <a:blipFill>
                <a:blip r:embed="rId4"/>
                <a:stretch>
                  <a:fillRect l="-847" t="-12766" b="-6383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17562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9"/>
          <p:cNvSpPr txBox="1"/>
          <p:nvPr/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33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Summary and outlook</a:t>
            </a:r>
            <a:endParaRPr sz="33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49"/>
          <p:cNvSpPr txBox="1"/>
          <p:nvPr/>
        </p:nvSpPr>
        <p:spPr>
          <a:xfrm>
            <a:off x="1533111" y="1268016"/>
            <a:ext cx="6724480" cy="3531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100"/>
              <a:buFont typeface="Arial"/>
              <a:buChar char="•"/>
            </a:pPr>
            <a:r>
              <a:rPr lang="cs" sz="21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The hardware is more or less mature</a:t>
            </a:r>
            <a:endParaRPr sz="1100"/>
          </a:p>
          <a:p>
            <a:pPr marL="596900" marR="0" lvl="1" indent="-2540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cs" sz="18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Airyscan may see some upgrades</a:t>
            </a:r>
            <a:endParaRPr sz="1100"/>
          </a:p>
          <a:p>
            <a:pPr marL="596900" marR="0" lvl="1" indent="-2540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cs" sz="18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Superresolution with spinning disk confocal - optimization</a:t>
            </a:r>
            <a:endParaRPr sz="1800" b="0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6900" marR="0" lvl="1" indent="-139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100"/>
              <a:buFont typeface="Arial"/>
              <a:buChar char="•"/>
            </a:pPr>
            <a:r>
              <a:rPr lang="cs" sz="21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Software keeps evolving</a:t>
            </a:r>
            <a:endParaRPr sz="1100"/>
          </a:p>
          <a:p>
            <a:pPr marL="596900" marR="0" lvl="1" indent="-2540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cs" sz="18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Image processing algorithms (AI is coming!)</a:t>
            </a:r>
            <a:endParaRPr sz="1800" b="0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6900" marR="0" lvl="1" indent="-1397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100"/>
              <a:buFont typeface="Arial"/>
              <a:buChar char="•"/>
            </a:pPr>
            <a:r>
              <a:rPr lang="cs" sz="21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Rapid development of new fluorescent probes</a:t>
            </a:r>
            <a:endParaRPr sz="1100"/>
          </a:p>
          <a:p>
            <a:pPr marL="596900" marR="0" lvl="1" indent="-2540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cs" sz="18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new labeling strategies, delivery into cells</a:t>
            </a:r>
            <a:endParaRPr sz="1100"/>
          </a:p>
          <a:p>
            <a:pPr marL="596900" marR="0" lvl="1" indent="-2540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cs" sz="18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fluorogenic probes, photoswitching, STED probes</a:t>
            </a:r>
            <a:endParaRPr sz="1800" b="0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96900" marR="0" lvl="1" indent="-2540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cs" sz="18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live cell compatibility</a:t>
            </a:r>
            <a:endParaRPr sz="1100"/>
          </a:p>
          <a:p>
            <a:pPr marL="596900" marR="0" lvl="1" indent="-25400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Arial"/>
              <a:buChar char="•"/>
            </a:pPr>
            <a:r>
              <a:rPr lang="cs" sz="1800" b="0" i="0" u="none" strike="noStrike" cap="none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faster imaging</a:t>
            </a:r>
            <a:endParaRPr sz="1800" b="0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>
                <a:solidFill>
                  <a:srgbClr val="FFFF00"/>
                </a:solidFill>
              </a:rPr>
              <a:t>Thank you</a:t>
            </a:r>
            <a:endParaRPr sz="2600">
              <a:solidFill>
                <a:srgbClr val="FFFF00"/>
              </a:solidFill>
            </a:endParaRPr>
          </a:p>
        </p:txBody>
      </p:sp>
      <p:sp>
        <p:nvSpPr>
          <p:cNvPr id="552" name="Google Shape;552;p50"/>
          <p:cNvSpPr txBox="1"/>
          <p:nvPr/>
        </p:nvSpPr>
        <p:spPr>
          <a:xfrm>
            <a:off x="693868" y="1371600"/>
            <a:ext cx="2557631" cy="12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Hagen Lab @ LF1</a:t>
            </a:r>
            <a:endParaRPr sz="1100" dirty="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Guy M. Hagen</a:t>
            </a:r>
            <a:endParaRPr sz="1100" dirty="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Pavel Křížek</a:t>
            </a:r>
            <a:endParaRPr sz="1100" dirty="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Martin Ovesný</a:t>
            </a:r>
            <a:endParaRPr sz="1100" dirty="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Josef Borkovec</a:t>
            </a:r>
            <a:endParaRPr sz="15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50"/>
          <p:cNvSpPr txBox="1"/>
          <p:nvPr/>
        </p:nvSpPr>
        <p:spPr>
          <a:xfrm>
            <a:off x="3251498" y="1371600"/>
            <a:ext cx="3978312" cy="992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BioMT @ Dartmouth</a:t>
            </a:r>
            <a:endParaRPr sz="1100" dirty="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Zdenek Svindrych</a:t>
            </a:r>
            <a:endParaRPr sz="15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NIH:  NIGMS COBRE award P20-GM113132</a:t>
            </a:r>
            <a:endParaRPr sz="1100" dirty="0"/>
          </a:p>
        </p:txBody>
      </p:sp>
      <p:sp>
        <p:nvSpPr>
          <p:cNvPr id="554" name="Google Shape;554;p50"/>
          <p:cNvSpPr txBox="1"/>
          <p:nvPr/>
        </p:nvSpPr>
        <p:spPr>
          <a:xfrm>
            <a:off x="693867" y="2698596"/>
            <a:ext cx="2557631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KONFMI @PrF UK</a:t>
            </a:r>
            <a:endParaRPr sz="15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Ondrej Sebesta</a:t>
            </a:r>
            <a:endParaRPr sz="15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Calibri"/>
              <a:buChar char="•"/>
            </a:pPr>
            <a:r>
              <a:rPr lang="c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Martin Schatz</a:t>
            </a:r>
            <a:endParaRPr lang="en-US" sz="15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Calibri"/>
              <a:buChar char="•"/>
            </a:pPr>
            <a:r>
              <a:rPr lang="en-US" sz="1500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Peter </a:t>
            </a:r>
            <a:r>
              <a:rPr lang="en-US" sz="1500" dirty="0" err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Hoboth</a:t>
            </a:r>
            <a:endParaRPr lang="en-US" sz="15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Calibri"/>
              <a:buChar char="•"/>
            </a:pPr>
            <a:endParaRPr sz="1500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24901B9E-8B34-420C-8916-FAABAB363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7907" y="2595012"/>
            <a:ext cx="3148474" cy="20969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>
                <a:solidFill>
                  <a:srgbClr val="FFFF00"/>
                </a:solidFill>
              </a:rPr>
              <a:t>New strategy: Towards live cells</a:t>
            </a:r>
            <a:endParaRPr sz="2600">
              <a:solidFill>
                <a:srgbClr val="FFFF00"/>
              </a:solidFill>
            </a:endParaRPr>
          </a:p>
        </p:txBody>
      </p:sp>
      <p:sp>
        <p:nvSpPr>
          <p:cNvPr id="522" name="Google Shape;522;p47"/>
          <p:cNvSpPr txBox="1"/>
          <p:nvPr/>
        </p:nvSpPr>
        <p:spPr>
          <a:xfrm>
            <a:off x="439807" y="1084277"/>
            <a:ext cx="3804203" cy="12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Already demonstrated with (PA-)GFPs</a:t>
            </a:r>
            <a:endParaRPr sz="1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But organic dyes are better…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Transient permeabilization of cell membrane</a:t>
            </a:r>
            <a:endParaRPr sz="1100"/>
          </a:p>
          <a:p>
            <a:pPr marL="254000" marR="0" lvl="0" indent="-2476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e.g. Streptolysin O</a:t>
            </a:r>
            <a:endParaRPr sz="1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3" name="Google Shape;523;p47"/>
          <p:cNvGrpSpPr/>
          <p:nvPr/>
        </p:nvGrpSpPr>
        <p:grpSpPr>
          <a:xfrm>
            <a:off x="5312776" y="1168624"/>
            <a:ext cx="3493294" cy="1757363"/>
            <a:chOff x="6427305" y="1304731"/>
            <a:chExt cx="4657725" cy="2343150"/>
          </a:xfrm>
        </p:grpSpPr>
        <p:pic>
          <p:nvPicPr>
            <p:cNvPr id="524" name="Google Shape;524;p4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427305" y="1304731"/>
              <a:ext cx="4657725" cy="2343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" name="Google Shape;525;p47"/>
            <p:cNvSpPr txBox="1"/>
            <p:nvPr/>
          </p:nvSpPr>
          <p:spPr>
            <a:xfrm>
              <a:off x="6838122" y="1506022"/>
              <a:ext cx="1245704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1400">
                  <a:solidFill>
                    <a:srgbClr val="FFFF00"/>
                  </a:solidFill>
                  <a:latin typeface="Calibri"/>
                  <a:ea typeface="Calibri"/>
                  <a:cs typeface="Calibri"/>
                  <a:sym typeface="Calibri"/>
                </a:rPr>
                <a:t>GFP</a:t>
              </a:r>
              <a:endParaRPr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6" name="Google Shape;526;p47"/>
          <p:cNvSpPr txBox="1"/>
          <p:nvPr/>
        </p:nvSpPr>
        <p:spPr>
          <a:xfrm>
            <a:off x="5002307" y="2925987"/>
            <a:ext cx="414169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Live U2OS cell, Teng et al., </a:t>
            </a:r>
            <a:r>
              <a:rPr lang="cs" sz="1500" i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eLife</a:t>
            </a: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cs" sz="15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(2016) e20378</a:t>
            </a:r>
            <a:endParaRPr sz="1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7" name="Google Shape;527;p47"/>
          <p:cNvGrpSpPr/>
          <p:nvPr/>
        </p:nvGrpSpPr>
        <p:grpSpPr>
          <a:xfrm>
            <a:off x="479565" y="2457030"/>
            <a:ext cx="7908131" cy="2599604"/>
            <a:chOff x="811696" y="3276040"/>
            <a:chExt cx="10544175" cy="3466138"/>
          </a:xfrm>
        </p:grpSpPr>
        <p:pic>
          <p:nvPicPr>
            <p:cNvPr id="528" name="Google Shape;528;p4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8200" y="3276040"/>
              <a:ext cx="4343400" cy="22618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4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1696" y="5484878"/>
              <a:ext cx="10544175" cy="12573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0" name="Google Shape;530;p47"/>
          <p:cNvSpPr txBox="1"/>
          <p:nvPr/>
        </p:nvSpPr>
        <p:spPr>
          <a:xfrm>
            <a:off x="3776870" y="3399766"/>
            <a:ext cx="4630704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Live U2OS cell STORM, phalloidin-Alexa647,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4 mM glutathione + oxygen scavenger, 50 s averaging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Teng et al., </a:t>
            </a:r>
            <a:r>
              <a:rPr lang="cs" sz="1500" i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eLife</a:t>
            </a: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cs" sz="15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(2016) e20378</a:t>
            </a:r>
            <a:endParaRPr sz="1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1"/>
          <p:cNvSpPr txBox="1">
            <a:spLocks noGrp="1"/>
          </p:cNvSpPr>
          <p:nvPr>
            <p:ph type="dt" idx="4294967295"/>
          </p:nvPr>
        </p:nvSpPr>
        <p:spPr>
          <a:xfrm>
            <a:off x="1528931" y="4602956"/>
            <a:ext cx="1600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100"/>
              <a:t>5.4.2013</a:t>
            </a:r>
            <a:endParaRPr sz="1100"/>
          </a:p>
        </p:txBody>
      </p:sp>
      <p:sp>
        <p:nvSpPr>
          <p:cNvPr id="560" name="Google Shape;560;p51"/>
          <p:cNvSpPr txBox="1">
            <a:spLocks noGrp="1"/>
          </p:cNvSpPr>
          <p:nvPr>
            <p:ph type="ftr" idx="4294967295"/>
          </p:nvPr>
        </p:nvSpPr>
        <p:spPr>
          <a:xfrm>
            <a:off x="3529180" y="4602956"/>
            <a:ext cx="2171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100"/>
              <a:t>Localisation superresolution microscopy</a:t>
            </a:r>
            <a:endParaRPr sz="1100"/>
          </a:p>
        </p:txBody>
      </p:sp>
      <p:sp>
        <p:nvSpPr>
          <p:cNvPr id="561" name="Google Shape;561;p51"/>
          <p:cNvSpPr txBox="1">
            <a:spLocks noGrp="1"/>
          </p:cNvSpPr>
          <p:nvPr>
            <p:ph type="sldNum" idx="4294967295"/>
          </p:nvPr>
        </p:nvSpPr>
        <p:spPr>
          <a:xfrm>
            <a:off x="6100931" y="4602956"/>
            <a:ext cx="1600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 sz="1100"/>
              <a:t>33</a:t>
            </a:fld>
            <a:endParaRPr sz="1100"/>
          </a:p>
        </p:txBody>
      </p:sp>
      <p:sp>
        <p:nvSpPr>
          <p:cNvPr id="562" name="Google Shape;562;p51"/>
          <p:cNvSpPr/>
          <p:nvPr/>
        </p:nvSpPr>
        <p:spPr>
          <a:xfrm>
            <a:off x="1482496" y="4324350"/>
            <a:ext cx="313253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 Xu et al., </a:t>
            </a:r>
            <a:r>
              <a:rPr lang="cs" sz="9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Nature Methods </a:t>
            </a:r>
            <a:r>
              <a:rPr lang="c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 (1012) 185</a:t>
            </a:r>
            <a:br>
              <a:rPr lang="c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c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(Xiaowei Zhuang)</a:t>
            </a:r>
            <a:endParaRPr sz="1100"/>
          </a:p>
        </p:txBody>
      </p:sp>
      <p:grpSp>
        <p:nvGrpSpPr>
          <p:cNvPr id="563" name="Google Shape;563;p51"/>
          <p:cNvGrpSpPr/>
          <p:nvPr/>
        </p:nvGrpSpPr>
        <p:grpSpPr>
          <a:xfrm>
            <a:off x="1699190" y="1894285"/>
            <a:ext cx="1835944" cy="2376488"/>
            <a:chOff x="431" y="890"/>
            <a:chExt cx="1542" cy="1996"/>
          </a:xfrm>
        </p:grpSpPr>
        <p:sp>
          <p:nvSpPr>
            <p:cNvPr id="564" name="Google Shape;564;p51"/>
            <p:cNvSpPr/>
            <p:nvPr/>
          </p:nvSpPr>
          <p:spPr>
            <a:xfrm>
              <a:off x="431" y="890"/>
              <a:ext cx="1542" cy="1996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65" name="Google Shape;565;p51"/>
            <p:cNvPicPr preferRelativeResize="0"/>
            <p:nvPr/>
          </p:nvPicPr>
          <p:blipFill rotWithShape="1">
            <a:blip r:embed="rId3">
              <a:alphaModFix/>
            </a:blip>
            <a:srcRect l="34833" t="17826" r="29947" b="21346"/>
            <a:stretch/>
          </p:blipFill>
          <p:spPr>
            <a:xfrm>
              <a:off x="431" y="890"/>
              <a:ext cx="1461" cy="19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" name="Google Shape;566;p51"/>
            <p:cNvSpPr/>
            <p:nvPr/>
          </p:nvSpPr>
          <p:spPr>
            <a:xfrm>
              <a:off x="1791" y="935"/>
              <a:ext cx="181" cy="226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7" name="Google Shape;567;p51"/>
          <p:cNvGrpSpPr/>
          <p:nvPr/>
        </p:nvGrpSpPr>
        <p:grpSpPr>
          <a:xfrm>
            <a:off x="4129255" y="814388"/>
            <a:ext cx="3294459" cy="1641872"/>
            <a:chOff x="2653" y="1661"/>
            <a:chExt cx="2767" cy="1379"/>
          </a:xfrm>
        </p:grpSpPr>
        <p:sp>
          <p:nvSpPr>
            <p:cNvPr id="568" name="Google Shape;568;p51"/>
            <p:cNvSpPr/>
            <p:nvPr/>
          </p:nvSpPr>
          <p:spPr>
            <a:xfrm rot="5400000">
              <a:off x="4037" y="2590"/>
              <a:ext cx="272" cy="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69" name="Google Shape;569;p51"/>
            <p:cNvCxnSpPr/>
            <p:nvPr/>
          </p:nvCxnSpPr>
          <p:spPr>
            <a:xfrm>
              <a:off x="2971" y="2704"/>
              <a:ext cx="2086" cy="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70" name="Google Shape;570;p51"/>
            <p:cNvSpPr/>
            <p:nvPr/>
          </p:nvSpPr>
          <p:spPr>
            <a:xfrm rot="-5400000">
              <a:off x="3720" y="2590"/>
              <a:ext cx="272" cy="227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71" name="Google Shape;571;p51"/>
            <p:cNvCxnSpPr/>
            <p:nvPr/>
          </p:nvCxnSpPr>
          <p:spPr>
            <a:xfrm flipH="1">
              <a:off x="3151" y="2568"/>
              <a:ext cx="1" cy="272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72" name="Google Shape;572;p51"/>
            <p:cNvCxnSpPr/>
            <p:nvPr/>
          </p:nvCxnSpPr>
          <p:spPr>
            <a:xfrm flipH="1">
              <a:off x="4875" y="2568"/>
              <a:ext cx="1" cy="272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73" name="Google Shape;573;p51"/>
            <p:cNvCxnSpPr/>
            <p:nvPr/>
          </p:nvCxnSpPr>
          <p:spPr>
            <a:xfrm>
              <a:off x="2880" y="2614"/>
              <a:ext cx="181" cy="181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51"/>
            <p:cNvCxnSpPr/>
            <p:nvPr/>
          </p:nvCxnSpPr>
          <p:spPr>
            <a:xfrm rot="10800000">
              <a:off x="2971" y="2160"/>
              <a:ext cx="0" cy="544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51"/>
            <p:cNvCxnSpPr/>
            <p:nvPr/>
          </p:nvCxnSpPr>
          <p:spPr>
            <a:xfrm flipH="1">
              <a:off x="4967" y="2614"/>
              <a:ext cx="181" cy="181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576" name="Google Shape;576;p51"/>
            <p:cNvGrpSpPr/>
            <p:nvPr/>
          </p:nvGrpSpPr>
          <p:grpSpPr>
            <a:xfrm>
              <a:off x="2834" y="2342"/>
              <a:ext cx="273" cy="0"/>
              <a:chOff x="2834" y="2296"/>
              <a:chExt cx="273" cy="0"/>
            </a:xfrm>
          </p:grpSpPr>
          <p:cxnSp>
            <p:nvCxnSpPr>
              <p:cNvPr id="577" name="Google Shape;577;p51"/>
              <p:cNvCxnSpPr/>
              <p:nvPr/>
            </p:nvCxnSpPr>
            <p:spPr>
              <a:xfrm>
                <a:off x="2834" y="2296"/>
                <a:ext cx="91" cy="0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78" name="Google Shape;578;p51"/>
              <p:cNvCxnSpPr/>
              <p:nvPr/>
            </p:nvCxnSpPr>
            <p:spPr>
              <a:xfrm>
                <a:off x="3016" y="2296"/>
                <a:ext cx="91" cy="0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79" name="Google Shape;579;p51"/>
            <p:cNvGrpSpPr/>
            <p:nvPr/>
          </p:nvGrpSpPr>
          <p:grpSpPr>
            <a:xfrm>
              <a:off x="4920" y="2342"/>
              <a:ext cx="273" cy="0"/>
              <a:chOff x="2834" y="2296"/>
              <a:chExt cx="273" cy="0"/>
            </a:xfrm>
          </p:grpSpPr>
          <p:cxnSp>
            <p:nvCxnSpPr>
              <p:cNvPr id="580" name="Google Shape;580;p51"/>
              <p:cNvCxnSpPr/>
              <p:nvPr/>
            </p:nvCxnSpPr>
            <p:spPr>
              <a:xfrm>
                <a:off x="2834" y="2296"/>
                <a:ext cx="91" cy="0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581" name="Google Shape;581;p51"/>
              <p:cNvCxnSpPr/>
              <p:nvPr/>
            </p:nvCxnSpPr>
            <p:spPr>
              <a:xfrm>
                <a:off x="3016" y="2296"/>
                <a:ext cx="91" cy="0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582" name="Google Shape;582;p51"/>
            <p:cNvCxnSpPr/>
            <p:nvPr/>
          </p:nvCxnSpPr>
          <p:spPr>
            <a:xfrm rot="10800000">
              <a:off x="5057" y="2160"/>
              <a:ext cx="0" cy="544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51"/>
            <p:cNvCxnSpPr/>
            <p:nvPr/>
          </p:nvCxnSpPr>
          <p:spPr>
            <a:xfrm flipH="1">
              <a:off x="2880" y="2069"/>
              <a:ext cx="181" cy="181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51"/>
            <p:cNvCxnSpPr/>
            <p:nvPr/>
          </p:nvCxnSpPr>
          <p:spPr>
            <a:xfrm>
              <a:off x="4967" y="2069"/>
              <a:ext cx="181" cy="181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1"/>
            <p:cNvCxnSpPr/>
            <p:nvPr/>
          </p:nvCxnSpPr>
          <p:spPr>
            <a:xfrm>
              <a:off x="2971" y="2160"/>
              <a:ext cx="2086" cy="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86" name="Google Shape;586;p51"/>
            <p:cNvSpPr/>
            <p:nvPr/>
          </p:nvSpPr>
          <p:spPr>
            <a:xfrm rot="8117998">
              <a:off x="3878" y="2185"/>
              <a:ext cx="272" cy="272"/>
            </a:xfrm>
            <a:prstGeom prst="rtTriangle">
              <a:avLst/>
            </a:prstGeom>
            <a:solidFill>
              <a:srgbClr val="000000"/>
            </a:solidFill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51"/>
            <p:cNvSpPr/>
            <p:nvPr/>
          </p:nvSpPr>
          <p:spPr>
            <a:xfrm>
              <a:off x="3833" y="1661"/>
              <a:ext cx="363" cy="181"/>
            </a:xfrm>
            <a:prstGeom prst="rect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88" name="Google Shape;588;p51"/>
            <p:cNvCxnSpPr/>
            <p:nvPr/>
          </p:nvCxnSpPr>
          <p:spPr>
            <a:xfrm rot="10800000">
              <a:off x="3969" y="1842"/>
              <a:ext cx="0" cy="318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51"/>
            <p:cNvCxnSpPr/>
            <p:nvPr/>
          </p:nvCxnSpPr>
          <p:spPr>
            <a:xfrm rot="10800000">
              <a:off x="4059" y="1842"/>
              <a:ext cx="0" cy="318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51"/>
            <p:cNvCxnSpPr/>
            <p:nvPr/>
          </p:nvCxnSpPr>
          <p:spPr>
            <a:xfrm flipH="1">
              <a:off x="3333" y="2024"/>
              <a:ext cx="1" cy="272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91" name="Google Shape;591;p51"/>
            <p:cNvCxnSpPr/>
            <p:nvPr/>
          </p:nvCxnSpPr>
          <p:spPr>
            <a:xfrm flipH="1">
              <a:off x="3560" y="2024"/>
              <a:ext cx="1" cy="272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92" name="Google Shape;592;p51"/>
            <p:cNvCxnSpPr/>
            <p:nvPr/>
          </p:nvCxnSpPr>
          <p:spPr>
            <a:xfrm flipH="1">
              <a:off x="4467" y="2024"/>
              <a:ext cx="1" cy="272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93" name="Google Shape;593;p51"/>
            <p:cNvCxnSpPr/>
            <p:nvPr/>
          </p:nvCxnSpPr>
          <p:spPr>
            <a:xfrm flipH="1">
              <a:off x="4693" y="2024"/>
              <a:ext cx="1" cy="272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94" name="Google Shape;594;p51"/>
            <p:cNvCxnSpPr/>
            <p:nvPr/>
          </p:nvCxnSpPr>
          <p:spPr>
            <a:xfrm>
              <a:off x="4468" y="2614"/>
              <a:ext cx="181" cy="181"/>
            </a:xfrm>
            <a:prstGeom prst="straightConnector1">
              <a:avLst/>
            </a:prstGeom>
            <a:noFill/>
            <a:ln w="158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51"/>
            <p:cNvCxnSpPr/>
            <p:nvPr/>
          </p:nvCxnSpPr>
          <p:spPr>
            <a:xfrm rot="10800000">
              <a:off x="4558" y="2705"/>
              <a:ext cx="0" cy="226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51"/>
            <p:cNvCxnSpPr/>
            <p:nvPr/>
          </p:nvCxnSpPr>
          <p:spPr>
            <a:xfrm>
              <a:off x="3878" y="1933"/>
              <a:ext cx="272" cy="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597" name="Google Shape;597;p51"/>
            <p:cNvCxnSpPr/>
            <p:nvPr/>
          </p:nvCxnSpPr>
          <p:spPr>
            <a:xfrm>
              <a:off x="3878" y="2024"/>
              <a:ext cx="272" cy="0"/>
            </a:xfrm>
            <a:prstGeom prst="straightConnector1">
              <a:avLst/>
            </a:prstGeom>
            <a:noFill/>
            <a:ln w="158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98" name="Google Shape;598;p51"/>
            <p:cNvSpPr txBox="1"/>
            <p:nvPr/>
          </p:nvSpPr>
          <p:spPr>
            <a:xfrm>
              <a:off x="3878" y="1661"/>
              <a:ext cx="317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CCD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51"/>
            <p:cNvSpPr txBox="1"/>
            <p:nvPr/>
          </p:nvSpPr>
          <p:spPr>
            <a:xfrm>
              <a:off x="4105" y="1825"/>
              <a:ext cx="317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00" name="Google Shape;600;p51"/>
            <p:cNvCxnSpPr/>
            <p:nvPr/>
          </p:nvCxnSpPr>
          <p:spPr>
            <a:xfrm>
              <a:off x="4014" y="2614"/>
              <a:ext cx="0" cy="181"/>
            </a:xfrm>
            <a:prstGeom prst="straightConnector1">
              <a:avLst/>
            </a:prstGeom>
            <a:noFill/>
            <a:ln w="25400" cap="flat" cmpd="dbl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01" name="Google Shape;601;p51"/>
            <p:cNvSpPr txBox="1"/>
            <p:nvPr/>
          </p:nvSpPr>
          <p:spPr>
            <a:xfrm>
              <a:off x="5103" y="2324"/>
              <a:ext cx="317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Slit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51"/>
            <p:cNvSpPr txBox="1"/>
            <p:nvPr/>
          </p:nvSpPr>
          <p:spPr>
            <a:xfrm>
              <a:off x="2653" y="2324"/>
              <a:ext cx="317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Slit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51"/>
            <p:cNvSpPr txBox="1"/>
            <p:nvPr/>
          </p:nvSpPr>
          <p:spPr>
            <a:xfrm>
              <a:off x="3742" y="2296"/>
              <a:ext cx="636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Prism mirror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04" name="Google Shape;604;p51"/>
            <p:cNvCxnSpPr/>
            <p:nvPr/>
          </p:nvCxnSpPr>
          <p:spPr>
            <a:xfrm rot="10800000">
              <a:off x="4558" y="2841"/>
              <a:ext cx="0" cy="9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05" name="Google Shape;605;p51"/>
            <p:cNvSpPr txBox="1"/>
            <p:nvPr/>
          </p:nvSpPr>
          <p:spPr>
            <a:xfrm>
              <a:off x="4422" y="2886"/>
              <a:ext cx="363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Laser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51"/>
            <p:cNvSpPr txBox="1"/>
            <p:nvPr/>
          </p:nvSpPr>
          <p:spPr>
            <a:xfrm>
              <a:off x="3777" y="2450"/>
              <a:ext cx="590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Objectives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51"/>
            <p:cNvSpPr txBox="1"/>
            <p:nvPr/>
          </p:nvSpPr>
          <p:spPr>
            <a:xfrm>
              <a:off x="3833" y="2795"/>
              <a:ext cx="408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Sample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08" name="Google Shape;608;p51" descr="P1010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3105" y="2541985"/>
            <a:ext cx="2700337" cy="2025253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1"/>
          <p:cNvSpPr txBox="1"/>
          <p:nvPr/>
        </p:nvSpPr>
        <p:spPr>
          <a:xfrm>
            <a:off x="1537265" y="1035844"/>
            <a:ext cx="5940028" cy="481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66700" marR="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•"/>
            </a:pPr>
            <a:r>
              <a:rPr lang="c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improving resolution</a:t>
            </a:r>
            <a:br>
              <a:rPr lang="c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c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more photons captured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2"/>
          <p:cNvSpPr txBox="1">
            <a:spLocks noGrp="1"/>
          </p:cNvSpPr>
          <p:nvPr>
            <p:ph type="dt" idx="4294967295"/>
          </p:nvPr>
        </p:nvSpPr>
        <p:spPr>
          <a:xfrm>
            <a:off x="1528931" y="4602956"/>
            <a:ext cx="1600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100"/>
              <a:t>5.4.2013</a:t>
            </a:r>
            <a:endParaRPr sz="1100"/>
          </a:p>
        </p:txBody>
      </p:sp>
      <p:sp>
        <p:nvSpPr>
          <p:cNvPr id="615" name="Google Shape;615;p52"/>
          <p:cNvSpPr txBox="1">
            <a:spLocks noGrp="1"/>
          </p:cNvSpPr>
          <p:nvPr>
            <p:ph type="ftr" idx="4294967295"/>
          </p:nvPr>
        </p:nvSpPr>
        <p:spPr>
          <a:xfrm>
            <a:off x="3529180" y="4602956"/>
            <a:ext cx="2171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100"/>
              <a:t>Localisation superresolution microscopy</a:t>
            </a:r>
            <a:endParaRPr sz="1100"/>
          </a:p>
        </p:txBody>
      </p:sp>
      <p:sp>
        <p:nvSpPr>
          <p:cNvPr id="616" name="Google Shape;616;p52"/>
          <p:cNvSpPr txBox="1">
            <a:spLocks noGrp="1"/>
          </p:cNvSpPr>
          <p:nvPr>
            <p:ph type="sldNum" idx="4294967295"/>
          </p:nvPr>
        </p:nvSpPr>
        <p:spPr>
          <a:xfrm>
            <a:off x="6100931" y="4602956"/>
            <a:ext cx="1600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 sz="1100"/>
              <a:t>34</a:t>
            </a:fld>
            <a:endParaRPr sz="1100"/>
          </a:p>
        </p:txBody>
      </p:sp>
      <p:sp>
        <p:nvSpPr>
          <p:cNvPr id="617" name="Google Shape;617;p52"/>
          <p:cNvSpPr/>
          <p:nvPr/>
        </p:nvSpPr>
        <p:spPr>
          <a:xfrm>
            <a:off x="1482496" y="4324350"/>
            <a:ext cx="31326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 Xu et al., </a:t>
            </a:r>
            <a:r>
              <a:rPr lang="cs" sz="900" i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Nature Methods </a:t>
            </a:r>
            <a:r>
              <a:rPr lang="c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9 (1012) 185</a:t>
            </a:r>
            <a:br>
              <a:rPr lang="c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cs"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(Xiaowei Zhuang)</a:t>
            </a:r>
            <a:endParaRPr sz="1100"/>
          </a:p>
        </p:txBody>
      </p:sp>
      <p:grpSp>
        <p:nvGrpSpPr>
          <p:cNvPr id="618" name="Google Shape;618;p52"/>
          <p:cNvGrpSpPr/>
          <p:nvPr/>
        </p:nvGrpSpPr>
        <p:grpSpPr>
          <a:xfrm>
            <a:off x="1699190" y="1894285"/>
            <a:ext cx="1976438" cy="2500313"/>
            <a:chOff x="431" y="890"/>
            <a:chExt cx="1660" cy="2100"/>
          </a:xfrm>
        </p:grpSpPr>
        <p:sp>
          <p:nvSpPr>
            <p:cNvPr id="619" name="Google Shape;619;p52"/>
            <p:cNvSpPr/>
            <p:nvPr/>
          </p:nvSpPr>
          <p:spPr>
            <a:xfrm>
              <a:off x="431" y="890"/>
              <a:ext cx="1500" cy="21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20" name="Google Shape;620;p52"/>
            <p:cNvPicPr preferRelativeResize="0"/>
            <p:nvPr/>
          </p:nvPicPr>
          <p:blipFill rotWithShape="1">
            <a:blip r:embed="rId3">
              <a:alphaModFix/>
            </a:blip>
            <a:srcRect l="34832" t="17828" r="29947" b="21344"/>
            <a:stretch/>
          </p:blipFill>
          <p:spPr>
            <a:xfrm>
              <a:off x="431" y="890"/>
              <a:ext cx="1461" cy="19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1" name="Google Shape;621;p52"/>
            <p:cNvSpPr/>
            <p:nvPr/>
          </p:nvSpPr>
          <p:spPr>
            <a:xfrm>
              <a:off x="1791" y="935"/>
              <a:ext cx="300" cy="3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2" name="Google Shape;622;p52"/>
          <p:cNvGrpSpPr/>
          <p:nvPr/>
        </p:nvGrpSpPr>
        <p:grpSpPr>
          <a:xfrm>
            <a:off x="4129255" y="814388"/>
            <a:ext cx="3274219" cy="1815704"/>
            <a:chOff x="2653" y="1661"/>
            <a:chExt cx="2750" cy="1525"/>
          </a:xfrm>
        </p:grpSpPr>
        <p:sp>
          <p:nvSpPr>
            <p:cNvPr id="623" name="Google Shape;623;p52"/>
            <p:cNvSpPr/>
            <p:nvPr/>
          </p:nvSpPr>
          <p:spPr>
            <a:xfrm rot="5400000">
              <a:off x="4044" y="2595"/>
              <a:ext cx="270" cy="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24" name="Google Shape;624;p52"/>
            <p:cNvCxnSpPr/>
            <p:nvPr/>
          </p:nvCxnSpPr>
          <p:spPr>
            <a:xfrm>
              <a:off x="2971" y="2704"/>
              <a:ext cx="2100" cy="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25" name="Google Shape;625;p52"/>
            <p:cNvSpPr/>
            <p:nvPr/>
          </p:nvSpPr>
          <p:spPr>
            <a:xfrm rot="-5400000">
              <a:off x="3715" y="2597"/>
              <a:ext cx="270" cy="21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26" name="Google Shape;626;p52"/>
            <p:cNvCxnSpPr/>
            <p:nvPr/>
          </p:nvCxnSpPr>
          <p:spPr>
            <a:xfrm>
              <a:off x="3152" y="2568"/>
              <a:ext cx="0" cy="30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27" name="Google Shape;627;p52"/>
            <p:cNvCxnSpPr/>
            <p:nvPr/>
          </p:nvCxnSpPr>
          <p:spPr>
            <a:xfrm>
              <a:off x="4876" y="2568"/>
              <a:ext cx="0" cy="30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28" name="Google Shape;628;p52"/>
            <p:cNvCxnSpPr/>
            <p:nvPr/>
          </p:nvCxnSpPr>
          <p:spPr>
            <a:xfrm>
              <a:off x="2880" y="2614"/>
              <a:ext cx="300" cy="30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29" name="Google Shape;629;p52"/>
            <p:cNvCxnSpPr/>
            <p:nvPr/>
          </p:nvCxnSpPr>
          <p:spPr>
            <a:xfrm rot="10800000">
              <a:off x="2971" y="2104"/>
              <a:ext cx="0" cy="60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0" name="Google Shape;630;p52"/>
            <p:cNvCxnSpPr/>
            <p:nvPr/>
          </p:nvCxnSpPr>
          <p:spPr>
            <a:xfrm flipH="1">
              <a:off x="4848" y="2614"/>
              <a:ext cx="300" cy="30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631" name="Google Shape;631;p52"/>
            <p:cNvGrpSpPr/>
            <p:nvPr/>
          </p:nvGrpSpPr>
          <p:grpSpPr>
            <a:xfrm>
              <a:off x="2834" y="2342"/>
              <a:ext cx="182" cy="0"/>
              <a:chOff x="2834" y="2296"/>
              <a:chExt cx="182" cy="0"/>
            </a:xfrm>
          </p:grpSpPr>
          <p:cxnSp>
            <p:nvCxnSpPr>
              <p:cNvPr id="632" name="Google Shape;632;p52"/>
              <p:cNvCxnSpPr/>
              <p:nvPr/>
            </p:nvCxnSpPr>
            <p:spPr>
              <a:xfrm>
                <a:off x="2834" y="2296"/>
                <a:ext cx="0" cy="0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3" name="Google Shape;633;p52"/>
              <p:cNvCxnSpPr/>
              <p:nvPr/>
            </p:nvCxnSpPr>
            <p:spPr>
              <a:xfrm>
                <a:off x="3016" y="2296"/>
                <a:ext cx="0" cy="0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634" name="Google Shape;634;p52"/>
            <p:cNvGrpSpPr/>
            <p:nvPr/>
          </p:nvGrpSpPr>
          <p:grpSpPr>
            <a:xfrm>
              <a:off x="4920" y="2342"/>
              <a:ext cx="182" cy="0"/>
              <a:chOff x="2834" y="2296"/>
              <a:chExt cx="182" cy="0"/>
            </a:xfrm>
          </p:grpSpPr>
          <p:cxnSp>
            <p:nvCxnSpPr>
              <p:cNvPr id="635" name="Google Shape;635;p52"/>
              <p:cNvCxnSpPr/>
              <p:nvPr/>
            </p:nvCxnSpPr>
            <p:spPr>
              <a:xfrm>
                <a:off x="2834" y="2296"/>
                <a:ext cx="0" cy="0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36" name="Google Shape;636;p52"/>
              <p:cNvCxnSpPr/>
              <p:nvPr/>
            </p:nvCxnSpPr>
            <p:spPr>
              <a:xfrm>
                <a:off x="3016" y="2296"/>
                <a:ext cx="0" cy="0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637" name="Google Shape;637;p52"/>
            <p:cNvCxnSpPr/>
            <p:nvPr/>
          </p:nvCxnSpPr>
          <p:spPr>
            <a:xfrm rot="10800000">
              <a:off x="5057" y="2104"/>
              <a:ext cx="0" cy="60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8" name="Google Shape;638;p52"/>
            <p:cNvCxnSpPr/>
            <p:nvPr/>
          </p:nvCxnSpPr>
          <p:spPr>
            <a:xfrm flipH="1">
              <a:off x="2761" y="2069"/>
              <a:ext cx="300" cy="30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52"/>
            <p:cNvCxnSpPr/>
            <p:nvPr/>
          </p:nvCxnSpPr>
          <p:spPr>
            <a:xfrm>
              <a:off x="4967" y="2069"/>
              <a:ext cx="300" cy="30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52"/>
            <p:cNvCxnSpPr/>
            <p:nvPr/>
          </p:nvCxnSpPr>
          <p:spPr>
            <a:xfrm>
              <a:off x="2971" y="2160"/>
              <a:ext cx="2100" cy="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41" name="Google Shape;641;p52"/>
            <p:cNvSpPr/>
            <p:nvPr/>
          </p:nvSpPr>
          <p:spPr>
            <a:xfrm rot="8100000">
              <a:off x="3694" y="2110"/>
              <a:ext cx="424" cy="424"/>
            </a:xfrm>
            <a:prstGeom prst="rtTriangle">
              <a:avLst/>
            </a:prstGeom>
            <a:solidFill>
              <a:srgbClr val="000000"/>
            </a:solidFill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52"/>
            <p:cNvSpPr/>
            <p:nvPr/>
          </p:nvSpPr>
          <p:spPr>
            <a:xfrm>
              <a:off x="3833" y="1661"/>
              <a:ext cx="300" cy="300"/>
            </a:xfrm>
            <a:prstGeom prst="rect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43" name="Google Shape;643;p52"/>
            <p:cNvCxnSpPr/>
            <p:nvPr/>
          </p:nvCxnSpPr>
          <p:spPr>
            <a:xfrm rot="10800000">
              <a:off x="3969" y="1860"/>
              <a:ext cx="0" cy="30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52"/>
            <p:cNvCxnSpPr/>
            <p:nvPr/>
          </p:nvCxnSpPr>
          <p:spPr>
            <a:xfrm rot="10800000">
              <a:off x="4059" y="1860"/>
              <a:ext cx="0" cy="30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52"/>
            <p:cNvCxnSpPr/>
            <p:nvPr/>
          </p:nvCxnSpPr>
          <p:spPr>
            <a:xfrm>
              <a:off x="3334" y="2024"/>
              <a:ext cx="0" cy="30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46" name="Google Shape;646;p52"/>
            <p:cNvCxnSpPr/>
            <p:nvPr/>
          </p:nvCxnSpPr>
          <p:spPr>
            <a:xfrm>
              <a:off x="3561" y="2024"/>
              <a:ext cx="0" cy="30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47" name="Google Shape;647;p52"/>
            <p:cNvCxnSpPr/>
            <p:nvPr/>
          </p:nvCxnSpPr>
          <p:spPr>
            <a:xfrm>
              <a:off x="4468" y="2024"/>
              <a:ext cx="0" cy="30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48" name="Google Shape;648;p52"/>
            <p:cNvCxnSpPr/>
            <p:nvPr/>
          </p:nvCxnSpPr>
          <p:spPr>
            <a:xfrm>
              <a:off x="4694" y="2024"/>
              <a:ext cx="0" cy="30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49" name="Google Shape;649;p52"/>
            <p:cNvCxnSpPr/>
            <p:nvPr/>
          </p:nvCxnSpPr>
          <p:spPr>
            <a:xfrm>
              <a:off x="4468" y="2614"/>
              <a:ext cx="300" cy="300"/>
            </a:xfrm>
            <a:prstGeom prst="straightConnector1">
              <a:avLst/>
            </a:prstGeom>
            <a:noFill/>
            <a:ln w="158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0" name="Google Shape;650;p52"/>
            <p:cNvCxnSpPr/>
            <p:nvPr/>
          </p:nvCxnSpPr>
          <p:spPr>
            <a:xfrm rot="10800000">
              <a:off x="4558" y="2631"/>
              <a:ext cx="0" cy="30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51" name="Google Shape;651;p52"/>
            <p:cNvCxnSpPr/>
            <p:nvPr/>
          </p:nvCxnSpPr>
          <p:spPr>
            <a:xfrm>
              <a:off x="3878" y="1933"/>
              <a:ext cx="300" cy="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652" name="Google Shape;652;p52"/>
            <p:cNvCxnSpPr/>
            <p:nvPr/>
          </p:nvCxnSpPr>
          <p:spPr>
            <a:xfrm>
              <a:off x="3878" y="2024"/>
              <a:ext cx="300" cy="0"/>
            </a:xfrm>
            <a:prstGeom prst="straightConnector1">
              <a:avLst/>
            </a:prstGeom>
            <a:noFill/>
            <a:ln w="158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3" name="Google Shape;653;p52"/>
            <p:cNvSpPr txBox="1"/>
            <p:nvPr/>
          </p:nvSpPr>
          <p:spPr>
            <a:xfrm>
              <a:off x="3878" y="1661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CCD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52"/>
            <p:cNvSpPr txBox="1"/>
            <p:nvPr/>
          </p:nvSpPr>
          <p:spPr>
            <a:xfrm>
              <a:off x="4105" y="1825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CL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55" name="Google Shape;655;p52"/>
            <p:cNvCxnSpPr/>
            <p:nvPr/>
          </p:nvCxnSpPr>
          <p:spPr>
            <a:xfrm>
              <a:off x="4014" y="2614"/>
              <a:ext cx="0" cy="300"/>
            </a:xfrm>
            <a:prstGeom prst="straightConnector1">
              <a:avLst/>
            </a:prstGeom>
            <a:noFill/>
            <a:ln w="25400" cap="flat" cmpd="dbl">
              <a:solidFill>
                <a:srgbClr val="00FF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656" name="Google Shape;656;p52"/>
            <p:cNvSpPr txBox="1"/>
            <p:nvPr/>
          </p:nvSpPr>
          <p:spPr>
            <a:xfrm>
              <a:off x="5103" y="2324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Slit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52"/>
            <p:cNvSpPr txBox="1"/>
            <p:nvPr/>
          </p:nvSpPr>
          <p:spPr>
            <a:xfrm>
              <a:off x="2653" y="2324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Slit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52"/>
            <p:cNvSpPr txBox="1"/>
            <p:nvPr/>
          </p:nvSpPr>
          <p:spPr>
            <a:xfrm>
              <a:off x="3742" y="2296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Prism mirror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59" name="Google Shape;659;p52"/>
            <p:cNvCxnSpPr/>
            <p:nvPr/>
          </p:nvCxnSpPr>
          <p:spPr>
            <a:xfrm>
              <a:off x="4558" y="2931"/>
              <a:ext cx="0" cy="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60" name="Google Shape;660;p52"/>
            <p:cNvSpPr txBox="1"/>
            <p:nvPr/>
          </p:nvSpPr>
          <p:spPr>
            <a:xfrm>
              <a:off x="4422" y="2886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Laser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52"/>
            <p:cNvSpPr txBox="1"/>
            <p:nvPr/>
          </p:nvSpPr>
          <p:spPr>
            <a:xfrm>
              <a:off x="3777" y="2450"/>
              <a:ext cx="6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Objectives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52"/>
            <p:cNvSpPr txBox="1"/>
            <p:nvPr/>
          </p:nvSpPr>
          <p:spPr>
            <a:xfrm>
              <a:off x="3833" y="2795"/>
              <a:ext cx="300" cy="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Sample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63" name="Google Shape;663;p52" descr="P10101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3105" y="2541985"/>
            <a:ext cx="2700337" cy="2025252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52"/>
          <p:cNvSpPr txBox="1"/>
          <p:nvPr/>
        </p:nvSpPr>
        <p:spPr>
          <a:xfrm>
            <a:off x="1537265" y="1035844"/>
            <a:ext cx="5940000" cy="4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66700" marR="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•"/>
            </a:pPr>
            <a:r>
              <a:rPr lang="c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improving resolution</a:t>
            </a:r>
            <a:br>
              <a:rPr lang="c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c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- more photons captured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cs" sz="2600"/>
              <a:t>3D localization - astigmatism</a:t>
            </a:r>
            <a:endParaRPr sz="2600"/>
          </a:p>
        </p:txBody>
      </p:sp>
      <p:pic>
        <p:nvPicPr>
          <p:cNvPr id="670" name="Google Shape;670;p53"/>
          <p:cNvPicPr preferRelativeResize="0"/>
          <p:nvPr/>
        </p:nvPicPr>
        <p:blipFill rotWithShape="1">
          <a:blip r:embed="rId3">
            <a:alphaModFix/>
          </a:blip>
          <a:srcRect t="12707"/>
          <a:stretch/>
        </p:blipFill>
        <p:spPr>
          <a:xfrm>
            <a:off x="2631818" y="1546502"/>
            <a:ext cx="5501125" cy="31765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1" name="Google Shape;671;p53"/>
          <p:cNvGrpSpPr/>
          <p:nvPr/>
        </p:nvGrpSpPr>
        <p:grpSpPr>
          <a:xfrm rot="-5400000">
            <a:off x="-284761" y="2637959"/>
            <a:ext cx="3754237" cy="709156"/>
            <a:chOff x="714898" y="1690688"/>
            <a:chExt cx="5832475" cy="1101725"/>
          </a:xfrm>
        </p:grpSpPr>
        <p:pic>
          <p:nvPicPr>
            <p:cNvPr id="672" name="Google Shape;672;p5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4898" y="1690688"/>
              <a:ext cx="5832475" cy="11017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73" name="Google Shape;673;p53"/>
            <p:cNvGrpSpPr/>
            <p:nvPr/>
          </p:nvGrpSpPr>
          <p:grpSpPr>
            <a:xfrm>
              <a:off x="4362973" y="2271713"/>
              <a:ext cx="455612" cy="498475"/>
              <a:chOff x="2789" y="2387"/>
              <a:chExt cx="287" cy="314"/>
            </a:xfrm>
          </p:grpSpPr>
          <p:cxnSp>
            <p:nvCxnSpPr>
              <p:cNvPr id="674" name="Google Shape;674;p53"/>
              <p:cNvCxnSpPr/>
              <p:nvPr/>
            </p:nvCxnSpPr>
            <p:spPr>
              <a:xfrm rot="10800000">
                <a:off x="2925" y="2387"/>
                <a:ext cx="0" cy="181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675" name="Google Shape;675;p53"/>
              <p:cNvCxnSpPr/>
              <p:nvPr/>
            </p:nvCxnSpPr>
            <p:spPr>
              <a:xfrm>
                <a:off x="2925" y="2568"/>
                <a:ext cx="137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676" name="Google Shape;676;p53"/>
              <p:cNvSpPr txBox="1"/>
              <p:nvPr/>
            </p:nvSpPr>
            <p:spPr>
              <a:xfrm>
                <a:off x="2789" y="2407"/>
                <a:ext cx="181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rPr lang="cs" sz="900" b="0" i="1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y</a:t>
                </a: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53"/>
              <p:cNvSpPr txBox="1"/>
              <p:nvPr/>
            </p:nvSpPr>
            <p:spPr>
              <a:xfrm>
                <a:off x="2895" y="2528"/>
                <a:ext cx="181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rPr lang="cs" sz="900" b="0" i="1" u="none" strike="noStrike" cap="non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x</a:t>
                </a:r>
                <a:endParaRPr sz="1400" b="0" i="0" u="none" strike="noStrike" cap="non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4"/>
          <p:cNvSpPr txBox="1">
            <a:spLocks noGrp="1"/>
          </p:cNvSpPr>
          <p:nvPr>
            <p:ph type="dt" idx="4294967295"/>
          </p:nvPr>
        </p:nvSpPr>
        <p:spPr>
          <a:xfrm>
            <a:off x="1028700" y="4602956"/>
            <a:ext cx="1600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100"/>
              <a:t>5.4.2013</a:t>
            </a:r>
            <a:endParaRPr sz="1100"/>
          </a:p>
        </p:txBody>
      </p:sp>
      <p:sp>
        <p:nvSpPr>
          <p:cNvPr id="683" name="Google Shape;683;p54"/>
          <p:cNvSpPr txBox="1">
            <a:spLocks noGrp="1"/>
          </p:cNvSpPr>
          <p:nvPr>
            <p:ph type="ftr" idx="4294967295"/>
          </p:nvPr>
        </p:nvSpPr>
        <p:spPr>
          <a:xfrm>
            <a:off x="3028950" y="4602956"/>
            <a:ext cx="21717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100"/>
              <a:t>Localisation superresolution microscopy</a:t>
            </a:r>
            <a:endParaRPr sz="1100"/>
          </a:p>
        </p:txBody>
      </p:sp>
      <p:sp>
        <p:nvSpPr>
          <p:cNvPr id="684" name="Google Shape;684;p54"/>
          <p:cNvSpPr txBox="1">
            <a:spLocks noGrp="1"/>
          </p:cNvSpPr>
          <p:nvPr>
            <p:ph type="sldNum" idx="4294967295"/>
          </p:nvPr>
        </p:nvSpPr>
        <p:spPr>
          <a:xfrm>
            <a:off x="5600700" y="4602956"/>
            <a:ext cx="16002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s" sz="1100"/>
              <a:t>36</a:t>
            </a:fld>
            <a:endParaRPr sz="1100"/>
          </a:p>
        </p:txBody>
      </p:sp>
      <p:grpSp>
        <p:nvGrpSpPr>
          <p:cNvPr id="685" name="Google Shape;685;p54"/>
          <p:cNvGrpSpPr/>
          <p:nvPr/>
        </p:nvGrpSpPr>
        <p:grpSpPr>
          <a:xfrm>
            <a:off x="2062163" y="2380060"/>
            <a:ext cx="1133475" cy="1350169"/>
            <a:chOff x="476" y="1797"/>
            <a:chExt cx="952" cy="1134"/>
          </a:xfrm>
        </p:grpSpPr>
        <p:pic>
          <p:nvPicPr>
            <p:cNvPr id="686" name="Google Shape;686;p54"/>
            <p:cNvPicPr preferRelativeResize="0"/>
            <p:nvPr/>
          </p:nvPicPr>
          <p:blipFill rotWithShape="1">
            <a:blip r:embed="rId3">
              <a:alphaModFix/>
            </a:blip>
            <a:srcRect l="33128" t="35266" r="34708" b="32332"/>
            <a:stretch/>
          </p:blipFill>
          <p:spPr>
            <a:xfrm>
              <a:off x="476" y="1797"/>
              <a:ext cx="952" cy="1134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87" name="Google Shape;687;p54"/>
            <p:cNvCxnSpPr/>
            <p:nvPr/>
          </p:nvCxnSpPr>
          <p:spPr>
            <a:xfrm>
              <a:off x="612" y="2387"/>
              <a:ext cx="726" cy="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688" name="Google Shape;688;p54"/>
            <p:cNvCxnSpPr/>
            <p:nvPr/>
          </p:nvCxnSpPr>
          <p:spPr>
            <a:xfrm>
              <a:off x="612" y="2160"/>
              <a:ext cx="726" cy="0"/>
            </a:xfrm>
            <a:prstGeom prst="straightConnector1">
              <a:avLst/>
            </a:prstGeom>
            <a:noFill/>
            <a:ln w="25400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</p:grpSp>
      <p:pic>
        <p:nvPicPr>
          <p:cNvPr id="689" name="Google Shape;689;p54"/>
          <p:cNvPicPr preferRelativeResize="0"/>
          <p:nvPr/>
        </p:nvPicPr>
        <p:blipFill rotWithShape="1">
          <a:blip r:embed="rId4">
            <a:alphaModFix/>
          </a:blip>
          <a:srcRect l="9695" t="17249" r="4427" b="10335"/>
          <a:stretch/>
        </p:blipFill>
        <p:spPr>
          <a:xfrm>
            <a:off x="1414463" y="1084660"/>
            <a:ext cx="4158853" cy="759619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4"/>
          <p:cNvSpPr txBox="1"/>
          <p:nvPr/>
        </p:nvSpPr>
        <p:spPr>
          <a:xfrm>
            <a:off x="1200150" y="273844"/>
            <a:ext cx="5829300" cy="48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alibri"/>
              <a:buNone/>
            </a:pPr>
            <a:r>
              <a:rPr lang="cs" sz="27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Localisation in 3D - Biplane</a:t>
            </a:r>
            <a:endParaRPr sz="27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54"/>
          <p:cNvSpPr txBox="1"/>
          <p:nvPr/>
        </p:nvSpPr>
        <p:spPr>
          <a:xfrm>
            <a:off x="1198960" y="933450"/>
            <a:ext cx="5940028" cy="1316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66700" marR="0" lvl="0" indent="-266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•"/>
            </a:pPr>
            <a:r>
              <a:rPr lang="c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camera plane is in </a:t>
            </a:r>
            <a:r>
              <a:rPr lang="c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xy</a:t>
            </a:r>
            <a:r>
              <a:rPr lang="c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how to determine the </a:t>
            </a:r>
            <a:r>
              <a:rPr lang="cs" sz="14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z</a:t>
            </a:r>
            <a:r>
              <a:rPr lang="c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position?</a:t>
            </a:r>
            <a:endParaRPr sz="1100"/>
          </a:p>
          <a:p>
            <a:pPr marL="266700" marR="0" lvl="0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6700" marR="0" lvl="0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66700" marR="0" lvl="0" indent="-2667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•"/>
            </a:pPr>
            <a:r>
              <a:rPr lang="cs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bi-plane (multi-plane) imaging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06400" marR="0" lvl="1" indent="-762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66FF33"/>
              </a:buClr>
              <a:buSzPts val="1200"/>
              <a:buFont typeface="Noto Sans Symbols"/>
              <a:buChar char="✔"/>
            </a:pPr>
            <a:r>
              <a:rPr lang="cs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information from two sections of the PSF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2" name="Google Shape;692;p54"/>
          <p:cNvCxnSpPr/>
          <p:nvPr/>
        </p:nvCxnSpPr>
        <p:spPr>
          <a:xfrm rot="10800000">
            <a:off x="3611166" y="4050506"/>
            <a:ext cx="329803" cy="329804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" name="Google Shape;693;p54"/>
          <p:cNvCxnSpPr/>
          <p:nvPr/>
        </p:nvCxnSpPr>
        <p:spPr>
          <a:xfrm>
            <a:off x="3644503" y="3723085"/>
            <a:ext cx="263128" cy="0"/>
          </a:xfrm>
          <a:prstGeom prst="straightConnector1">
            <a:avLst/>
          </a:prstGeom>
          <a:noFill/>
          <a:ln w="15875" cap="flat" cmpd="sng">
            <a:solidFill>
              <a:srgbClr val="003300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694" name="Google Shape;694;p54"/>
          <p:cNvSpPr txBox="1"/>
          <p:nvPr/>
        </p:nvSpPr>
        <p:spPr>
          <a:xfrm>
            <a:off x="3520678" y="3568303"/>
            <a:ext cx="490538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800">
                <a:solidFill>
                  <a:srgbClr val="66FF33"/>
                </a:solidFill>
                <a:latin typeface="Calibri"/>
                <a:ea typeface="Calibri"/>
                <a:cs typeface="Calibri"/>
                <a:sym typeface="Calibri"/>
              </a:rPr>
              <a:t>Sample</a:t>
            </a:r>
            <a:endParaRPr sz="800">
              <a:solidFill>
                <a:srgbClr val="66FF3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54"/>
          <p:cNvSpPr txBox="1"/>
          <p:nvPr/>
        </p:nvSpPr>
        <p:spPr>
          <a:xfrm>
            <a:off x="3600450" y="4407694"/>
            <a:ext cx="863204" cy="18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Dichroic Mirror</a:t>
            </a:r>
            <a:endParaRPr sz="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6" name="Google Shape;696;p54"/>
          <p:cNvGrpSpPr/>
          <p:nvPr/>
        </p:nvGrpSpPr>
        <p:grpSpPr>
          <a:xfrm>
            <a:off x="3672483" y="1980010"/>
            <a:ext cx="3683199" cy="2611040"/>
            <a:chOff x="2508" y="1733"/>
            <a:chExt cx="3094" cy="2193"/>
          </a:xfrm>
        </p:grpSpPr>
        <p:sp>
          <p:nvSpPr>
            <p:cNvPr id="697" name="Google Shape;697;p54"/>
            <p:cNvSpPr/>
            <p:nvPr/>
          </p:nvSpPr>
          <p:spPr>
            <a:xfrm>
              <a:off x="5109" y="1733"/>
              <a:ext cx="331" cy="111"/>
            </a:xfrm>
            <a:prstGeom prst="rect">
              <a:avLst/>
            </a:prstGeom>
            <a:solidFill>
              <a:srgbClr val="0000FF">
                <a:alpha val="28627"/>
              </a:srgbClr>
            </a:solidFill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54"/>
            <p:cNvSpPr txBox="1"/>
            <p:nvPr/>
          </p:nvSpPr>
          <p:spPr>
            <a:xfrm>
              <a:off x="5137" y="1742"/>
              <a:ext cx="328" cy="1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405 nm</a:t>
              </a:r>
              <a:endParaRPr sz="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9" name="Google Shape;699;p54"/>
            <p:cNvSpPr/>
            <p:nvPr/>
          </p:nvSpPr>
          <p:spPr>
            <a:xfrm>
              <a:off x="5109" y="1898"/>
              <a:ext cx="331" cy="112"/>
            </a:xfrm>
            <a:prstGeom prst="rect">
              <a:avLst/>
            </a:prstGeom>
            <a:solidFill>
              <a:srgbClr val="00CCFF">
                <a:alpha val="28627"/>
              </a:srgbClr>
            </a:solidFill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0" name="Google Shape;700;p54"/>
            <p:cNvSpPr txBox="1"/>
            <p:nvPr/>
          </p:nvSpPr>
          <p:spPr>
            <a:xfrm>
              <a:off x="5137" y="1908"/>
              <a:ext cx="328" cy="1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488 nm</a:t>
              </a:r>
              <a:endParaRPr sz="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1" name="Google Shape;701;p54"/>
            <p:cNvSpPr/>
            <p:nvPr/>
          </p:nvSpPr>
          <p:spPr>
            <a:xfrm>
              <a:off x="5109" y="2065"/>
              <a:ext cx="331" cy="110"/>
            </a:xfrm>
            <a:prstGeom prst="rect">
              <a:avLst/>
            </a:prstGeom>
            <a:solidFill>
              <a:srgbClr val="66FF33">
                <a:alpha val="28627"/>
              </a:srgbClr>
            </a:solidFill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54"/>
            <p:cNvSpPr txBox="1"/>
            <p:nvPr/>
          </p:nvSpPr>
          <p:spPr>
            <a:xfrm>
              <a:off x="5137" y="2073"/>
              <a:ext cx="328" cy="1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561 nm</a:t>
              </a:r>
              <a:endParaRPr sz="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54"/>
            <p:cNvSpPr/>
            <p:nvPr/>
          </p:nvSpPr>
          <p:spPr>
            <a:xfrm>
              <a:off x="5109" y="2231"/>
              <a:ext cx="331" cy="110"/>
            </a:xfrm>
            <a:prstGeom prst="rect">
              <a:avLst/>
            </a:prstGeom>
            <a:solidFill>
              <a:srgbClr val="FF0000">
                <a:alpha val="28627"/>
              </a:srgbClr>
            </a:solidFill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54"/>
            <p:cNvSpPr txBox="1"/>
            <p:nvPr/>
          </p:nvSpPr>
          <p:spPr>
            <a:xfrm>
              <a:off x="5137" y="2238"/>
              <a:ext cx="374" cy="1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5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641 nm</a:t>
              </a:r>
              <a:endParaRPr sz="500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05" name="Google Shape;705;p54"/>
            <p:cNvCxnSpPr/>
            <p:nvPr/>
          </p:nvCxnSpPr>
          <p:spPr>
            <a:xfrm>
              <a:off x="5026" y="1788"/>
              <a:ext cx="83" cy="1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6" name="Google Shape;706;p54"/>
            <p:cNvCxnSpPr/>
            <p:nvPr/>
          </p:nvCxnSpPr>
          <p:spPr>
            <a:xfrm>
              <a:off x="5026" y="1954"/>
              <a:ext cx="83" cy="1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7" name="Google Shape;707;p54"/>
            <p:cNvCxnSpPr/>
            <p:nvPr/>
          </p:nvCxnSpPr>
          <p:spPr>
            <a:xfrm>
              <a:off x="5026" y="2119"/>
              <a:ext cx="83" cy="1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8" name="Google Shape;708;p54"/>
            <p:cNvCxnSpPr/>
            <p:nvPr/>
          </p:nvCxnSpPr>
          <p:spPr>
            <a:xfrm>
              <a:off x="5026" y="2285"/>
              <a:ext cx="83" cy="1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9" name="Google Shape;709;p54"/>
            <p:cNvCxnSpPr/>
            <p:nvPr/>
          </p:nvCxnSpPr>
          <p:spPr>
            <a:xfrm rot="10800000" flipH="1">
              <a:off x="4998" y="2258"/>
              <a:ext cx="56" cy="56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0" name="Google Shape;710;p54"/>
            <p:cNvCxnSpPr/>
            <p:nvPr/>
          </p:nvCxnSpPr>
          <p:spPr>
            <a:xfrm rot="10800000" flipH="1">
              <a:off x="4998" y="2092"/>
              <a:ext cx="56" cy="56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1" name="Google Shape;711;p54"/>
            <p:cNvCxnSpPr/>
            <p:nvPr/>
          </p:nvCxnSpPr>
          <p:spPr>
            <a:xfrm rot="10800000" flipH="1">
              <a:off x="4998" y="1927"/>
              <a:ext cx="56" cy="54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2" name="Google Shape;712;p54"/>
            <p:cNvCxnSpPr/>
            <p:nvPr/>
          </p:nvCxnSpPr>
          <p:spPr>
            <a:xfrm rot="10800000">
              <a:off x="4528" y="2178"/>
              <a:ext cx="0" cy="8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3" name="Google Shape;713;p54"/>
            <p:cNvCxnSpPr/>
            <p:nvPr/>
          </p:nvCxnSpPr>
          <p:spPr>
            <a:xfrm>
              <a:off x="5026" y="1788"/>
              <a:ext cx="0" cy="497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4" name="Google Shape;714;p54"/>
            <p:cNvCxnSpPr/>
            <p:nvPr/>
          </p:nvCxnSpPr>
          <p:spPr>
            <a:xfrm>
              <a:off x="4390" y="2285"/>
              <a:ext cx="635" cy="1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15" name="Google Shape;715;p54"/>
            <p:cNvSpPr/>
            <p:nvPr/>
          </p:nvSpPr>
          <p:spPr>
            <a:xfrm>
              <a:off x="4638" y="2202"/>
              <a:ext cx="249" cy="194"/>
            </a:xfrm>
            <a:prstGeom prst="flowChartMultidocument">
              <a:avLst/>
            </a:prstGeom>
            <a:solidFill>
              <a:schemeClr val="dk1"/>
            </a:solidFill>
            <a:ln w="158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54"/>
            <p:cNvSpPr txBox="1"/>
            <p:nvPr/>
          </p:nvSpPr>
          <p:spPr>
            <a:xfrm>
              <a:off x="4638" y="2247"/>
              <a:ext cx="222" cy="1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500" b="1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AOTF</a:t>
              </a:r>
              <a:endParaRPr sz="5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7" name="Google Shape;717;p54"/>
            <p:cNvCxnSpPr/>
            <p:nvPr/>
          </p:nvCxnSpPr>
          <p:spPr>
            <a:xfrm rot="10800000">
              <a:off x="4169" y="2175"/>
              <a:ext cx="221" cy="110"/>
            </a:xfrm>
            <a:prstGeom prst="curvedConnector3">
              <a:avLst>
                <a:gd name="adj1" fmla="val 2245839"/>
              </a:avLst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18" name="Google Shape;718;p54"/>
            <p:cNvGrpSpPr/>
            <p:nvPr/>
          </p:nvGrpSpPr>
          <p:grpSpPr>
            <a:xfrm rot="5400000">
              <a:off x="4369" y="2218"/>
              <a:ext cx="175" cy="134"/>
              <a:chOff x="1474" y="2707"/>
              <a:chExt cx="288" cy="356"/>
            </a:xfrm>
          </p:grpSpPr>
          <p:sp>
            <p:nvSpPr>
              <p:cNvPr id="719" name="Google Shape;719;p54"/>
              <p:cNvSpPr/>
              <p:nvPr/>
            </p:nvSpPr>
            <p:spPr>
              <a:xfrm rot="10800000">
                <a:off x="1474" y="2707"/>
                <a:ext cx="288" cy="226"/>
              </a:xfrm>
              <a:custGeom>
                <a:avLst/>
                <a:gdLst/>
                <a:ahLst/>
                <a:cxnLst/>
                <a:rect l="l" t="t" r="r" b="b"/>
                <a:pathLst>
                  <a:path w="27327" h="21600" fill="none" extrusionOk="0">
                    <a:moveTo>
                      <a:pt x="0" y="4968"/>
                    </a:moveTo>
                    <a:cubicBezTo>
                      <a:pt x="3875" y="1757"/>
                      <a:pt x="8749" y="-1"/>
                      <a:pt x="13782" y="0"/>
                    </a:cubicBezTo>
                    <a:cubicBezTo>
                      <a:pt x="18709" y="0"/>
                      <a:pt x="23488" y="1684"/>
                      <a:pt x="27327" y="4774"/>
                    </a:cubicBezTo>
                  </a:path>
                  <a:path w="27327" h="21600" extrusionOk="0">
                    <a:moveTo>
                      <a:pt x="0" y="4968"/>
                    </a:moveTo>
                    <a:cubicBezTo>
                      <a:pt x="3875" y="1757"/>
                      <a:pt x="8749" y="-1"/>
                      <a:pt x="13782" y="0"/>
                    </a:cubicBezTo>
                    <a:cubicBezTo>
                      <a:pt x="18709" y="0"/>
                      <a:pt x="23488" y="1684"/>
                      <a:pt x="27327" y="4774"/>
                    </a:cubicBezTo>
                    <a:lnTo>
                      <a:pt x="13782" y="21600"/>
                    </a:lnTo>
                    <a:close/>
                  </a:path>
                </a:pathLst>
              </a:custGeom>
              <a:noFill/>
              <a:ln w="158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0" name="Google Shape;720;p54"/>
              <p:cNvSpPr/>
              <p:nvPr/>
            </p:nvSpPr>
            <p:spPr>
              <a:xfrm>
                <a:off x="1474" y="2837"/>
                <a:ext cx="288" cy="226"/>
              </a:xfrm>
              <a:custGeom>
                <a:avLst/>
                <a:gdLst/>
                <a:ahLst/>
                <a:cxnLst/>
                <a:rect l="l" t="t" r="r" b="b"/>
                <a:pathLst>
                  <a:path w="27327" h="21600" fill="none" extrusionOk="0">
                    <a:moveTo>
                      <a:pt x="0" y="4968"/>
                    </a:moveTo>
                    <a:cubicBezTo>
                      <a:pt x="3875" y="1757"/>
                      <a:pt x="8749" y="-1"/>
                      <a:pt x="13782" y="0"/>
                    </a:cubicBezTo>
                    <a:cubicBezTo>
                      <a:pt x="18709" y="0"/>
                      <a:pt x="23488" y="1684"/>
                      <a:pt x="27327" y="4774"/>
                    </a:cubicBezTo>
                  </a:path>
                  <a:path w="27327" h="21600" extrusionOk="0">
                    <a:moveTo>
                      <a:pt x="0" y="4968"/>
                    </a:moveTo>
                    <a:cubicBezTo>
                      <a:pt x="3875" y="1757"/>
                      <a:pt x="8749" y="-1"/>
                      <a:pt x="13782" y="0"/>
                    </a:cubicBezTo>
                    <a:cubicBezTo>
                      <a:pt x="18709" y="0"/>
                      <a:pt x="23488" y="1684"/>
                      <a:pt x="27327" y="4774"/>
                    </a:cubicBezTo>
                    <a:lnTo>
                      <a:pt x="13782" y="21600"/>
                    </a:lnTo>
                    <a:close/>
                  </a:path>
                </a:pathLst>
              </a:custGeom>
              <a:noFill/>
              <a:ln w="158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21" name="Google Shape;721;p54"/>
            <p:cNvCxnSpPr/>
            <p:nvPr/>
          </p:nvCxnSpPr>
          <p:spPr>
            <a:xfrm flipH="1">
              <a:off x="3727" y="2175"/>
              <a:ext cx="249" cy="110"/>
            </a:xfrm>
            <a:prstGeom prst="curvedConnector3">
              <a:avLst>
                <a:gd name="adj1" fmla="val 1827138"/>
              </a:avLst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22" name="Google Shape;722;p54"/>
            <p:cNvGrpSpPr/>
            <p:nvPr/>
          </p:nvGrpSpPr>
          <p:grpSpPr>
            <a:xfrm>
              <a:off x="3948" y="2119"/>
              <a:ext cx="293" cy="140"/>
              <a:chOff x="1836" y="1434"/>
              <a:chExt cx="409" cy="220"/>
            </a:xfrm>
          </p:grpSpPr>
          <p:sp>
            <p:nvSpPr>
              <p:cNvPr id="723" name="Google Shape;723;p54"/>
              <p:cNvSpPr/>
              <p:nvPr/>
            </p:nvSpPr>
            <p:spPr>
              <a:xfrm rot="5400000">
                <a:off x="1973" y="1343"/>
                <a:ext cx="182" cy="363"/>
              </a:xfrm>
              <a:prstGeom prst="can">
                <a:avLst>
                  <a:gd name="adj" fmla="val 49863"/>
                </a:avLst>
              </a:prstGeom>
              <a:noFill/>
              <a:ln w="158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24" name="Google Shape;724;p54"/>
              <p:cNvSpPr txBox="1"/>
              <p:nvPr/>
            </p:nvSpPr>
            <p:spPr>
              <a:xfrm>
                <a:off x="1836" y="1442"/>
                <a:ext cx="363" cy="21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cs" sz="600" b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BCU</a:t>
                </a:r>
                <a:endParaRPr sz="6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25" name="Google Shape;725;p54"/>
            <p:cNvCxnSpPr/>
            <p:nvPr/>
          </p:nvCxnSpPr>
          <p:spPr>
            <a:xfrm>
              <a:off x="4528" y="2231"/>
              <a:ext cx="111" cy="27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26" name="Google Shape;726;p54"/>
            <p:cNvSpPr txBox="1"/>
            <p:nvPr/>
          </p:nvSpPr>
          <p:spPr>
            <a:xfrm>
              <a:off x="3967" y="2289"/>
              <a:ext cx="437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Optical Fiber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27" name="Google Shape;727;p54"/>
            <p:cNvGrpSpPr/>
            <p:nvPr/>
          </p:nvGrpSpPr>
          <p:grpSpPr>
            <a:xfrm>
              <a:off x="3523" y="2197"/>
              <a:ext cx="204" cy="175"/>
              <a:chOff x="2046" y="1425"/>
              <a:chExt cx="335" cy="288"/>
            </a:xfrm>
          </p:grpSpPr>
          <p:cxnSp>
            <p:nvCxnSpPr>
              <p:cNvPr id="728" name="Google Shape;728;p54"/>
              <p:cNvCxnSpPr/>
              <p:nvPr/>
            </p:nvCxnSpPr>
            <p:spPr>
              <a:xfrm rot="10800000">
                <a:off x="2154" y="1434"/>
                <a:ext cx="227" cy="136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29" name="Google Shape;729;p54"/>
              <p:cNvGrpSpPr/>
              <p:nvPr/>
            </p:nvGrpSpPr>
            <p:grpSpPr>
              <a:xfrm rot="5400000">
                <a:off x="2012" y="1459"/>
                <a:ext cx="288" cy="220"/>
                <a:chOff x="1474" y="2707"/>
                <a:chExt cx="288" cy="356"/>
              </a:xfrm>
            </p:grpSpPr>
            <p:sp>
              <p:nvSpPr>
                <p:cNvPr id="730" name="Google Shape;730;p54"/>
                <p:cNvSpPr/>
                <p:nvPr/>
              </p:nvSpPr>
              <p:spPr>
                <a:xfrm rot="10800000">
                  <a:off x="1474" y="2707"/>
                  <a:ext cx="288" cy="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27" h="21600" fill="none" extrusionOk="0">
                      <a:moveTo>
                        <a:pt x="0" y="4968"/>
                      </a:moveTo>
                      <a:cubicBezTo>
                        <a:pt x="3875" y="1757"/>
                        <a:pt x="8749" y="-1"/>
                        <a:pt x="13782" y="0"/>
                      </a:cubicBezTo>
                      <a:cubicBezTo>
                        <a:pt x="18709" y="0"/>
                        <a:pt x="23488" y="1684"/>
                        <a:pt x="27327" y="4774"/>
                      </a:cubicBezTo>
                    </a:path>
                    <a:path w="27327" h="21600" extrusionOk="0">
                      <a:moveTo>
                        <a:pt x="0" y="4968"/>
                      </a:moveTo>
                      <a:cubicBezTo>
                        <a:pt x="3875" y="1757"/>
                        <a:pt x="8749" y="-1"/>
                        <a:pt x="13782" y="0"/>
                      </a:cubicBezTo>
                      <a:cubicBezTo>
                        <a:pt x="18709" y="0"/>
                        <a:pt x="23488" y="1684"/>
                        <a:pt x="27327" y="4774"/>
                      </a:cubicBezTo>
                      <a:lnTo>
                        <a:pt x="13782" y="21600"/>
                      </a:lnTo>
                      <a:close/>
                    </a:path>
                  </a:pathLst>
                </a:custGeom>
                <a:noFill/>
                <a:ln w="1587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31" name="Google Shape;731;p54"/>
                <p:cNvSpPr/>
                <p:nvPr/>
              </p:nvSpPr>
              <p:spPr>
                <a:xfrm>
                  <a:off x="1474" y="2837"/>
                  <a:ext cx="288" cy="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27" h="21600" fill="none" extrusionOk="0">
                      <a:moveTo>
                        <a:pt x="0" y="4968"/>
                      </a:moveTo>
                      <a:cubicBezTo>
                        <a:pt x="3875" y="1757"/>
                        <a:pt x="8749" y="-1"/>
                        <a:pt x="13782" y="0"/>
                      </a:cubicBezTo>
                      <a:cubicBezTo>
                        <a:pt x="18709" y="0"/>
                        <a:pt x="23488" y="1684"/>
                        <a:pt x="27327" y="4774"/>
                      </a:cubicBezTo>
                    </a:path>
                    <a:path w="27327" h="21600" extrusionOk="0">
                      <a:moveTo>
                        <a:pt x="0" y="4968"/>
                      </a:moveTo>
                      <a:cubicBezTo>
                        <a:pt x="3875" y="1757"/>
                        <a:pt x="8749" y="-1"/>
                        <a:pt x="13782" y="0"/>
                      </a:cubicBezTo>
                      <a:cubicBezTo>
                        <a:pt x="18709" y="0"/>
                        <a:pt x="23488" y="1684"/>
                        <a:pt x="27327" y="4774"/>
                      </a:cubicBezTo>
                      <a:lnTo>
                        <a:pt x="13782" y="21600"/>
                      </a:lnTo>
                      <a:close/>
                    </a:path>
                  </a:pathLst>
                </a:custGeom>
                <a:noFill/>
                <a:ln w="1587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732" name="Google Shape;732;p54"/>
              <p:cNvCxnSpPr/>
              <p:nvPr/>
            </p:nvCxnSpPr>
            <p:spPr>
              <a:xfrm rot="10800000" flipH="1">
                <a:off x="2154" y="1570"/>
                <a:ext cx="227" cy="136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733" name="Google Shape;733;p54"/>
            <p:cNvCxnSpPr/>
            <p:nvPr/>
          </p:nvCxnSpPr>
          <p:spPr>
            <a:xfrm>
              <a:off x="2927" y="2368"/>
              <a:ext cx="442" cy="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34" name="Google Shape;734;p54"/>
            <p:cNvCxnSpPr/>
            <p:nvPr/>
          </p:nvCxnSpPr>
          <p:spPr>
            <a:xfrm>
              <a:off x="3093" y="2202"/>
              <a:ext cx="496" cy="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35" name="Google Shape;735;p54"/>
            <p:cNvSpPr/>
            <p:nvPr/>
          </p:nvSpPr>
          <p:spPr>
            <a:xfrm rot="8808754">
              <a:off x="3276" y="2213"/>
              <a:ext cx="148" cy="146"/>
            </a:xfrm>
            <a:prstGeom prst="parallelogram">
              <a:avLst>
                <a:gd name="adj" fmla="val 67449"/>
              </a:avLst>
            </a:prstGeom>
            <a:noFill/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54"/>
            <p:cNvSpPr/>
            <p:nvPr/>
          </p:nvSpPr>
          <p:spPr>
            <a:xfrm rot="8808754">
              <a:off x="3195" y="2130"/>
              <a:ext cx="314" cy="312"/>
            </a:xfrm>
            <a:prstGeom prst="parallelogram">
              <a:avLst>
                <a:gd name="adj" fmla="val 66964"/>
              </a:avLst>
            </a:prstGeom>
            <a:noFill/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54"/>
            <p:cNvSpPr txBox="1"/>
            <p:nvPr/>
          </p:nvSpPr>
          <p:spPr>
            <a:xfrm>
              <a:off x="3147" y="2506"/>
              <a:ext cx="497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Field Aperture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38" name="Google Shape;738;p54"/>
            <p:cNvCxnSpPr/>
            <p:nvPr/>
          </p:nvCxnSpPr>
          <p:spPr>
            <a:xfrm flipH="1">
              <a:off x="2871" y="2148"/>
              <a:ext cx="276" cy="275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9" name="Google Shape;739;p54"/>
            <p:cNvCxnSpPr/>
            <p:nvPr/>
          </p:nvCxnSpPr>
          <p:spPr>
            <a:xfrm>
              <a:off x="2927" y="2368"/>
              <a:ext cx="0" cy="663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40" name="Google Shape;740;p54"/>
            <p:cNvCxnSpPr/>
            <p:nvPr/>
          </p:nvCxnSpPr>
          <p:spPr>
            <a:xfrm>
              <a:off x="3093" y="2202"/>
              <a:ext cx="0" cy="1326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41" name="Google Shape;741;p54"/>
            <p:cNvGrpSpPr/>
            <p:nvPr/>
          </p:nvGrpSpPr>
          <p:grpSpPr>
            <a:xfrm rot="10800000">
              <a:off x="2922" y="2959"/>
              <a:ext cx="175" cy="134"/>
              <a:chOff x="1474" y="2707"/>
              <a:chExt cx="288" cy="356"/>
            </a:xfrm>
          </p:grpSpPr>
          <p:sp>
            <p:nvSpPr>
              <p:cNvPr id="742" name="Google Shape;742;p54"/>
              <p:cNvSpPr/>
              <p:nvPr/>
            </p:nvSpPr>
            <p:spPr>
              <a:xfrm rot="10800000">
                <a:off x="1474" y="2707"/>
                <a:ext cx="288" cy="226"/>
              </a:xfrm>
              <a:custGeom>
                <a:avLst/>
                <a:gdLst/>
                <a:ahLst/>
                <a:cxnLst/>
                <a:rect l="l" t="t" r="r" b="b"/>
                <a:pathLst>
                  <a:path w="27327" h="21600" fill="none" extrusionOk="0">
                    <a:moveTo>
                      <a:pt x="0" y="4968"/>
                    </a:moveTo>
                    <a:cubicBezTo>
                      <a:pt x="3875" y="1757"/>
                      <a:pt x="8749" y="-1"/>
                      <a:pt x="13782" y="0"/>
                    </a:cubicBezTo>
                    <a:cubicBezTo>
                      <a:pt x="18709" y="0"/>
                      <a:pt x="23488" y="1684"/>
                      <a:pt x="27327" y="4774"/>
                    </a:cubicBezTo>
                  </a:path>
                  <a:path w="27327" h="21600" extrusionOk="0">
                    <a:moveTo>
                      <a:pt x="0" y="4968"/>
                    </a:moveTo>
                    <a:cubicBezTo>
                      <a:pt x="3875" y="1757"/>
                      <a:pt x="8749" y="-1"/>
                      <a:pt x="13782" y="0"/>
                    </a:cubicBezTo>
                    <a:cubicBezTo>
                      <a:pt x="18709" y="0"/>
                      <a:pt x="23488" y="1684"/>
                      <a:pt x="27327" y="4774"/>
                    </a:cubicBezTo>
                    <a:lnTo>
                      <a:pt x="13782" y="21600"/>
                    </a:lnTo>
                    <a:close/>
                  </a:path>
                </a:pathLst>
              </a:custGeom>
              <a:noFill/>
              <a:ln w="158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43" name="Google Shape;743;p54"/>
              <p:cNvSpPr/>
              <p:nvPr/>
            </p:nvSpPr>
            <p:spPr>
              <a:xfrm>
                <a:off x="1474" y="2837"/>
                <a:ext cx="288" cy="226"/>
              </a:xfrm>
              <a:custGeom>
                <a:avLst/>
                <a:gdLst/>
                <a:ahLst/>
                <a:cxnLst/>
                <a:rect l="l" t="t" r="r" b="b"/>
                <a:pathLst>
                  <a:path w="27327" h="21600" fill="none" extrusionOk="0">
                    <a:moveTo>
                      <a:pt x="0" y="4968"/>
                    </a:moveTo>
                    <a:cubicBezTo>
                      <a:pt x="3875" y="1757"/>
                      <a:pt x="8749" y="-1"/>
                      <a:pt x="13782" y="0"/>
                    </a:cubicBezTo>
                    <a:cubicBezTo>
                      <a:pt x="18709" y="0"/>
                      <a:pt x="23488" y="1684"/>
                      <a:pt x="27327" y="4774"/>
                    </a:cubicBezTo>
                  </a:path>
                  <a:path w="27327" h="21600" extrusionOk="0">
                    <a:moveTo>
                      <a:pt x="0" y="4968"/>
                    </a:moveTo>
                    <a:cubicBezTo>
                      <a:pt x="3875" y="1757"/>
                      <a:pt x="8749" y="-1"/>
                      <a:pt x="13782" y="0"/>
                    </a:cubicBezTo>
                    <a:cubicBezTo>
                      <a:pt x="18709" y="0"/>
                      <a:pt x="23488" y="1684"/>
                      <a:pt x="27327" y="4774"/>
                    </a:cubicBezTo>
                    <a:lnTo>
                      <a:pt x="13782" y="21600"/>
                    </a:lnTo>
                    <a:close/>
                  </a:path>
                </a:pathLst>
              </a:custGeom>
              <a:noFill/>
              <a:ln w="158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44" name="Google Shape;744;p54"/>
            <p:cNvSpPr txBox="1"/>
            <p:nvPr/>
          </p:nvSpPr>
          <p:spPr>
            <a:xfrm>
              <a:off x="3082" y="2893"/>
              <a:ext cx="488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Tube Lens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45" name="Google Shape;745;p54"/>
            <p:cNvCxnSpPr/>
            <p:nvPr/>
          </p:nvCxnSpPr>
          <p:spPr>
            <a:xfrm flipH="1">
              <a:off x="2871" y="3472"/>
              <a:ext cx="276" cy="277"/>
            </a:xfrm>
            <a:prstGeom prst="straightConnector1">
              <a:avLst/>
            </a:prstGeom>
            <a:noFill/>
            <a:ln w="158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6" name="Google Shape;746;p54"/>
            <p:cNvCxnSpPr/>
            <p:nvPr/>
          </p:nvCxnSpPr>
          <p:spPr>
            <a:xfrm>
              <a:off x="2512" y="3528"/>
              <a:ext cx="912" cy="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7" name="Google Shape;747;p54"/>
            <p:cNvCxnSpPr/>
            <p:nvPr/>
          </p:nvCxnSpPr>
          <p:spPr>
            <a:xfrm>
              <a:off x="2677" y="3693"/>
              <a:ext cx="747" cy="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8" name="Google Shape;748;p54"/>
            <p:cNvCxnSpPr/>
            <p:nvPr/>
          </p:nvCxnSpPr>
          <p:spPr>
            <a:xfrm>
              <a:off x="2512" y="3335"/>
              <a:ext cx="0" cy="193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9" name="Google Shape;749;p54"/>
            <p:cNvCxnSpPr/>
            <p:nvPr/>
          </p:nvCxnSpPr>
          <p:spPr>
            <a:xfrm>
              <a:off x="2677" y="3335"/>
              <a:ext cx="0" cy="358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50" name="Google Shape;750;p54"/>
            <p:cNvGrpSpPr/>
            <p:nvPr/>
          </p:nvGrpSpPr>
          <p:grpSpPr>
            <a:xfrm rot="-5400000">
              <a:off x="2494" y="3207"/>
              <a:ext cx="204" cy="175"/>
              <a:chOff x="2046" y="1425"/>
              <a:chExt cx="335" cy="288"/>
            </a:xfrm>
          </p:grpSpPr>
          <p:cxnSp>
            <p:nvCxnSpPr>
              <p:cNvPr id="751" name="Google Shape;751;p54"/>
              <p:cNvCxnSpPr/>
              <p:nvPr/>
            </p:nvCxnSpPr>
            <p:spPr>
              <a:xfrm rot="10800000">
                <a:off x="2154" y="1434"/>
                <a:ext cx="227" cy="136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52" name="Google Shape;752;p54"/>
              <p:cNvGrpSpPr/>
              <p:nvPr/>
            </p:nvGrpSpPr>
            <p:grpSpPr>
              <a:xfrm rot="5400000">
                <a:off x="2012" y="1459"/>
                <a:ext cx="288" cy="220"/>
                <a:chOff x="1474" y="2707"/>
                <a:chExt cx="288" cy="356"/>
              </a:xfrm>
            </p:grpSpPr>
            <p:sp>
              <p:nvSpPr>
                <p:cNvPr id="753" name="Google Shape;753;p54"/>
                <p:cNvSpPr/>
                <p:nvPr/>
              </p:nvSpPr>
              <p:spPr>
                <a:xfrm rot="10800000">
                  <a:off x="1474" y="2707"/>
                  <a:ext cx="288" cy="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27" h="21600" fill="none" extrusionOk="0">
                      <a:moveTo>
                        <a:pt x="0" y="4968"/>
                      </a:moveTo>
                      <a:cubicBezTo>
                        <a:pt x="3875" y="1757"/>
                        <a:pt x="8749" y="-1"/>
                        <a:pt x="13782" y="0"/>
                      </a:cubicBezTo>
                      <a:cubicBezTo>
                        <a:pt x="18709" y="0"/>
                        <a:pt x="23488" y="1684"/>
                        <a:pt x="27327" y="4774"/>
                      </a:cubicBezTo>
                    </a:path>
                    <a:path w="27327" h="21600" extrusionOk="0">
                      <a:moveTo>
                        <a:pt x="0" y="4968"/>
                      </a:moveTo>
                      <a:cubicBezTo>
                        <a:pt x="3875" y="1757"/>
                        <a:pt x="8749" y="-1"/>
                        <a:pt x="13782" y="0"/>
                      </a:cubicBezTo>
                      <a:cubicBezTo>
                        <a:pt x="18709" y="0"/>
                        <a:pt x="23488" y="1684"/>
                        <a:pt x="27327" y="4774"/>
                      </a:cubicBezTo>
                      <a:lnTo>
                        <a:pt x="13782" y="21600"/>
                      </a:lnTo>
                      <a:close/>
                    </a:path>
                  </a:pathLst>
                </a:custGeom>
                <a:noFill/>
                <a:ln w="1587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754" name="Google Shape;754;p54"/>
                <p:cNvSpPr/>
                <p:nvPr/>
              </p:nvSpPr>
              <p:spPr>
                <a:xfrm>
                  <a:off x="1474" y="2837"/>
                  <a:ext cx="288" cy="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327" h="21600" fill="none" extrusionOk="0">
                      <a:moveTo>
                        <a:pt x="0" y="4968"/>
                      </a:moveTo>
                      <a:cubicBezTo>
                        <a:pt x="3875" y="1757"/>
                        <a:pt x="8749" y="-1"/>
                        <a:pt x="13782" y="0"/>
                      </a:cubicBezTo>
                      <a:cubicBezTo>
                        <a:pt x="18709" y="0"/>
                        <a:pt x="23488" y="1684"/>
                        <a:pt x="27327" y="4774"/>
                      </a:cubicBezTo>
                    </a:path>
                    <a:path w="27327" h="21600" extrusionOk="0">
                      <a:moveTo>
                        <a:pt x="0" y="4968"/>
                      </a:moveTo>
                      <a:cubicBezTo>
                        <a:pt x="3875" y="1757"/>
                        <a:pt x="8749" y="-1"/>
                        <a:pt x="13782" y="0"/>
                      </a:cubicBezTo>
                      <a:cubicBezTo>
                        <a:pt x="18709" y="0"/>
                        <a:pt x="23488" y="1684"/>
                        <a:pt x="27327" y="4774"/>
                      </a:cubicBezTo>
                      <a:lnTo>
                        <a:pt x="13782" y="21600"/>
                      </a:lnTo>
                      <a:close/>
                    </a:path>
                  </a:pathLst>
                </a:custGeom>
                <a:noFill/>
                <a:ln w="1587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755" name="Google Shape;755;p54"/>
              <p:cNvCxnSpPr/>
              <p:nvPr/>
            </p:nvCxnSpPr>
            <p:spPr>
              <a:xfrm rot="10800000" flipH="1">
                <a:off x="2154" y="1570"/>
                <a:ext cx="227" cy="136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56" name="Google Shape;756;p54"/>
            <p:cNvSpPr txBox="1"/>
            <p:nvPr/>
          </p:nvSpPr>
          <p:spPr>
            <a:xfrm rot="5400000">
              <a:off x="2507" y="3187"/>
              <a:ext cx="555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Objective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57" name="Google Shape;757;p54"/>
            <p:cNvCxnSpPr/>
            <p:nvPr/>
          </p:nvCxnSpPr>
          <p:spPr>
            <a:xfrm rot="10800000" flipH="1">
              <a:off x="3037" y="2202"/>
              <a:ext cx="332" cy="56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8" name="Google Shape;758;p54"/>
            <p:cNvCxnSpPr/>
            <p:nvPr/>
          </p:nvCxnSpPr>
          <p:spPr>
            <a:xfrm flipH="1">
              <a:off x="2927" y="2258"/>
              <a:ext cx="110" cy="773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9" name="Google Shape;759;p54"/>
            <p:cNvCxnSpPr/>
            <p:nvPr/>
          </p:nvCxnSpPr>
          <p:spPr>
            <a:xfrm>
              <a:off x="3369" y="2368"/>
              <a:ext cx="220" cy="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0" name="Google Shape;760;p54"/>
            <p:cNvCxnSpPr/>
            <p:nvPr/>
          </p:nvCxnSpPr>
          <p:spPr>
            <a:xfrm>
              <a:off x="2982" y="2314"/>
              <a:ext cx="359" cy="54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61" name="Google Shape;761;p54"/>
            <p:cNvCxnSpPr/>
            <p:nvPr/>
          </p:nvCxnSpPr>
          <p:spPr>
            <a:xfrm>
              <a:off x="2982" y="2314"/>
              <a:ext cx="111" cy="717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762" name="Google Shape;762;p54"/>
            <p:cNvCxnSpPr/>
            <p:nvPr/>
          </p:nvCxnSpPr>
          <p:spPr>
            <a:xfrm>
              <a:off x="2927" y="3031"/>
              <a:ext cx="0" cy="662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63" name="Google Shape;763;p54"/>
            <p:cNvSpPr txBox="1"/>
            <p:nvPr/>
          </p:nvSpPr>
          <p:spPr>
            <a:xfrm>
              <a:off x="4105" y="1979"/>
              <a:ext cx="725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Fiber-coupling Lens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54"/>
            <p:cNvSpPr/>
            <p:nvPr/>
          </p:nvSpPr>
          <p:spPr>
            <a:xfrm>
              <a:off x="3313" y="3445"/>
              <a:ext cx="28" cy="331"/>
            </a:xfrm>
            <a:prstGeom prst="rect">
              <a:avLst/>
            </a:prstGeom>
            <a:noFill/>
            <a:ln w="15875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9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5" name="Google Shape;765;p54"/>
            <p:cNvGrpSpPr/>
            <p:nvPr/>
          </p:nvGrpSpPr>
          <p:grpSpPr>
            <a:xfrm rot="5400000">
              <a:off x="3340" y="3544"/>
              <a:ext cx="175" cy="134"/>
              <a:chOff x="1474" y="2707"/>
              <a:chExt cx="288" cy="356"/>
            </a:xfrm>
          </p:grpSpPr>
          <p:sp>
            <p:nvSpPr>
              <p:cNvPr id="766" name="Google Shape;766;p54"/>
              <p:cNvSpPr/>
              <p:nvPr/>
            </p:nvSpPr>
            <p:spPr>
              <a:xfrm rot="10800000">
                <a:off x="1474" y="2707"/>
                <a:ext cx="288" cy="226"/>
              </a:xfrm>
              <a:custGeom>
                <a:avLst/>
                <a:gdLst/>
                <a:ahLst/>
                <a:cxnLst/>
                <a:rect l="l" t="t" r="r" b="b"/>
                <a:pathLst>
                  <a:path w="27327" h="21600" fill="none" extrusionOk="0">
                    <a:moveTo>
                      <a:pt x="0" y="4968"/>
                    </a:moveTo>
                    <a:cubicBezTo>
                      <a:pt x="3875" y="1757"/>
                      <a:pt x="8749" y="-1"/>
                      <a:pt x="13782" y="0"/>
                    </a:cubicBezTo>
                    <a:cubicBezTo>
                      <a:pt x="18709" y="0"/>
                      <a:pt x="23488" y="1684"/>
                      <a:pt x="27327" y="4774"/>
                    </a:cubicBezTo>
                  </a:path>
                  <a:path w="27327" h="21600" extrusionOk="0">
                    <a:moveTo>
                      <a:pt x="0" y="4968"/>
                    </a:moveTo>
                    <a:cubicBezTo>
                      <a:pt x="3875" y="1757"/>
                      <a:pt x="8749" y="-1"/>
                      <a:pt x="13782" y="0"/>
                    </a:cubicBezTo>
                    <a:cubicBezTo>
                      <a:pt x="18709" y="0"/>
                      <a:pt x="23488" y="1684"/>
                      <a:pt x="27327" y="4774"/>
                    </a:cubicBezTo>
                    <a:lnTo>
                      <a:pt x="13782" y="21600"/>
                    </a:lnTo>
                    <a:close/>
                  </a:path>
                </a:pathLst>
              </a:custGeom>
              <a:noFill/>
              <a:ln w="158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67" name="Google Shape;767;p54"/>
              <p:cNvSpPr/>
              <p:nvPr/>
            </p:nvSpPr>
            <p:spPr>
              <a:xfrm>
                <a:off x="1474" y="2837"/>
                <a:ext cx="288" cy="226"/>
              </a:xfrm>
              <a:custGeom>
                <a:avLst/>
                <a:gdLst/>
                <a:ahLst/>
                <a:cxnLst/>
                <a:rect l="l" t="t" r="r" b="b"/>
                <a:pathLst>
                  <a:path w="27327" h="21600" fill="none" extrusionOk="0">
                    <a:moveTo>
                      <a:pt x="0" y="4968"/>
                    </a:moveTo>
                    <a:cubicBezTo>
                      <a:pt x="3875" y="1757"/>
                      <a:pt x="8749" y="-1"/>
                      <a:pt x="13782" y="0"/>
                    </a:cubicBezTo>
                    <a:cubicBezTo>
                      <a:pt x="18709" y="0"/>
                      <a:pt x="23488" y="1684"/>
                      <a:pt x="27327" y="4774"/>
                    </a:cubicBezTo>
                  </a:path>
                  <a:path w="27327" h="21600" extrusionOk="0">
                    <a:moveTo>
                      <a:pt x="0" y="4968"/>
                    </a:moveTo>
                    <a:cubicBezTo>
                      <a:pt x="3875" y="1757"/>
                      <a:pt x="8749" y="-1"/>
                      <a:pt x="13782" y="0"/>
                    </a:cubicBezTo>
                    <a:cubicBezTo>
                      <a:pt x="18709" y="0"/>
                      <a:pt x="23488" y="1684"/>
                      <a:pt x="27327" y="4774"/>
                    </a:cubicBezTo>
                    <a:lnTo>
                      <a:pt x="13782" y="21600"/>
                    </a:lnTo>
                    <a:close/>
                  </a:path>
                </a:pathLst>
              </a:custGeom>
              <a:noFill/>
              <a:ln w="158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68" name="Google Shape;768;p54"/>
            <p:cNvSpPr txBox="1"/>
            <p:nvPr/>
          </p:nvSpPr>
          <p:spPr>
            <a:xfrm>
              <a:off x="3311" y="3255"/>
              <a:ext cx="359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Tube Lens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54"/>
            <p:cNvSpPr txBox="1"/>
            <p:nvPr/>
          </p:nvSpPr>
          <p:spPr>
            <a:xfrm>
              <a:off x="3147" y="3772"/>
              <a:ext cx="360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Filters</a:t>
              </a:r>
              <a:endParaRPr sz="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70" name="Google Shape;770;p54"/>
            <p:cNvCxnSpPr/>
            <p:nvPr/>
          </p:nvCxnSpPr>
          <p:spPr>
            <a:xfrm>
              <a:off x="3424" y="3528"/>
              <a:ext cx="1739" cy="83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1" name="Google Shape;771;p54"/>
            <p:cNvCxnSpPr/>
            <p:nvPr/>
          </p:nvCxnSpPr>
          <p:spPr>
            <a:xfrm rot="10800000" flipH="1">
              <a:off x="3424" y="3611"/>
              <a:ext cx="1739" cy="82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2" name="Google Shape;772;p54"/>
            <p:cNvCxnSpPr/>
            <p:nvPr/>
          </p:nvCxnSpPr>
          <p:spPr>
            <a:xfrm flipH="1">
              <a:off x="3672" y="3472"/>
              <a:ext cx="276" cy="277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3" name="Google Shape;773;p54"/>
            <p:cNvCxnSpPr/>
            <p:nvPr/>
          </p:nvCxnSpPr>
          <p:spPr>
            <a:xfrm>
              <a:off x="3742" y="3125"/>
              <a:ext cx="0" cy="552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4" name="Google Shape;774;p54"/>
            <p:cNvCxnSpPr/>
            <p:nvPr/>
          </p:nvCxnSpPr>
          <p:spPr>
            <a:xfrm>
              <a:off x="3872" y="2995"/>
              <a:ext cx="0" cy="55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75" name="Google Shape;775;p54"/>
            <p:cNvSpPr txBox="1"/>
            <p:nvPr/>
          </p:nvSpPr>
          <p:spPr>
            <a:xfrm>
              <a:off x="3493" y="3771"/>
              <a:ext cx="836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Beamsplitter Cube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76" name="Google Shape;776;p54"/>
            <p:cNvCxnSpPr/>
            <p:nvPr/>
          </p:nvCxnSpPr>
          <p:spPr>
            <a:xfrm flipH="1">
              <a:off x="3672" y="2920"/>
              <a:ext cx="276" cy="277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54"/>
            <p:cNvCxnSpPr/>
            <p:nvPr/>
          </p:nvCxnSpPr>
          <p:spPr>
            <a:xfrm>
              <a:off x="3869" y="3001"/>
              <a:ext cx="659" cy="30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8" name="Google Shape;778;p54"/>
            <p:cNvCxnSpPr/>
            <p:nvPr/>
          </p:nvCxnSpPr>
          <p:spPr>
            <a:xfrm rot="10800000" flipH="1">
              <a:off x="3741" y="3086"/>
              <a:ext cx="732" cy="43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9" name="Google Shape;779;p54"/>
            <p:cNvCxnSpPr/>
            <p:nvPr/>
          </p:nvCxnSpPr>
          <p:spPr>
            <a:xfrm rot="10800000">
              <a:off x="5163" y="2589"/>
              <a:ext cx="0" cy="1232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0" name="Google Shape;780;p54"/>
            <p:cNvCxnSpPr/>
            <p:nvPr/>
          </p:nvCxnSpPr>
          <p:spPr>
            <a:xfrm flipH="1">
              <a:off x="4390" y="3528"/>
              <a:ext cx="194" cy="193"/>
            </a:xfrm>
            <a:prstGeom prst="straightConnector1">
              <a:avLst/>
            </a:prstGeom>
            <a:noFill/>
            <a:ln w="15875" cap="flat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1" name="Google Shape;781;p54"/>
            <p:cNvCxnSpPr/>
            <p:nvPr/>
          </p:nvCxnSpPr>
          <p:spPr>
            <a:xfrm flipH="1">
              <a:off x="4390" y="2975"/>
              <a:ext cx="194" cy="194"/>
            </a:xfrm>
            <a:prstGeom prst="straightConnector1">
              <a:avLst/>
            </a:prstGeom>
            <a:noFill/>
            <a:ln w="15875" cap="flat" cmpd="sng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2" name="Google Shape;782;p54"/>
            <p:cNvCxnSpPr/>
            <p:nvPr/>
          </p:nvCxnSpPr>
          <p:spPr>
            <a:xfrm>
              <a:off x="4530" y="2779"/>
              <a:ext cx="0" cy="248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3" name="Google Shape;783;p54"/>
            <p:cNvCxnSpPr/>
            <p:nvPr/>
          </p:nvCxnSpPr>
          <p:spPr>
            <a:xfrm flipH="1">
              <a:off x="4390" y="2728"/>
              <a:ext cx="194" cy="193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4" name="Google Shape;784;p54"/>
            <p:cNvCxnSpPr/>
            <p:nvPr/>
          </p:nvCxnSpPr>
          <p:spPr>
            <a:xfrm>
              <a:off x="4532" y="2781"/>
              <a:ext cx="631" cy="56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5" name="Google Shape;785;p54"/>
            <p:cNvCxnSpPr/>
            <p:nvPr/>
          </p:nvCxnSpPr>
          <p:spPr>
            <a:xfrm rot="10800000" flipH="1">
              <a:off x="4471" y="2810"/>
              <a:ext cx="692" cy="37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6" name="Google Shape;786;p54"/>
            <p:cNvCxnSpPr/>
            <p:nvPr/>
          </p:nvCxnSpPr>
          <p:spPr>
            <a:xfrm flipH="1">
              <a:off x="4390" y="2728"/>
              <a:ext cx="194" cy="193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7" name="Google Shape;787;p54"/>
            <p:cNvCxnSpPr/>
            <p:nvPr/>
          </p:nvCxnSpPr>
          <p:spPr>
            <a:xfrm>
              <a:off x="4470" y="2839"/>
              <a:ext cx="0" cy="249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8" name="Google Shape;788;p54"/>
            <p:cNvCxnSpPr/>
            <p:nvPr/>
          </p:nvCxnSpPr>
          <p:spPr>
            <a:xfrm rot="10800000" flipH="1">
              <a:off x="4473" y="2810"/>
              <a:ext cx="693" cy="37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89" name="Google Shape;789;p54"/>
            <p:cNvCxnSpPr/>
            <p:nvPr/>
          </p:nvCxnSpPr>
          <p:spPr>
            <a:xfrm flipH="1">
              <a:off x="4393" y="2728"/>
              <a:ext cx="192" cy="193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0" name="Google Shape;790;p54"/>
            <p:cNvCxnSpPr/>
            <p:nvPr/>
          </p:nvCxnSpPr>
          <p:spPr>
            <a:xfrm>
              <a:off x="4528" y="3330"/>
              <a:ext cx="0" cy="249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1" name="Google Shape;791;p54"/>
            <p:cNvCxnSpPr/>
            <p:nvPr/>
          </p:nvCxnSpPr>
          <p:spPr>
            <a:xfrm flipH="1">
              <a:off x="4389" y="3278"/>
              <a:ext cx="193" cy="194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2" name="Google Shape;792;p54"/>
            <p:cNvCxnSpPr/>
            <p:nvPr/>
          </p:nvCxnSpPr>
          <p:spPr>
            <a:xfrm>
              <a:off x="4530" y="3332"/>
              <a:ext cx="633" cy="31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3" name="Google Shape;793;p54"/>
            <p:cNvCxnSpPr/>
            <p:nvPr/>
          </p:nvCxnSpPr>
          <p:spPr>
            <a:xfrm rot="10800000" flipH="1">
              <a:off x="4470" y="3363"/>
              <a:ext cx="693" cy="35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4" name="Google Shape;794;p54"/>
            <p:cNvCxnSpPr/>
            <p:nvPr/>
          </p:nvCxnSpPr>
          <p:spPr>
            <a:xfrm flipH="1">
              <a:off x="4389" y="3278"/>
              <a:ext cx="193" cy="194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5" name="Google Shape;795;p54"/>
            <p:cNvCxnSpPr/>
            <p:nvPr/>
          </p:nvCxnSpPr>
          <p:spPr>
            <a:xfrm>
              <a:off x="4468" y="3390"/>
              <a:ext cx="0" cy="248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96" name="Google Shape;796;p54"/>
            <p:cNvCxnSpPr/>
            <p:nvPr/>
          </p:nvCxnSpPr>
          <p:spPr>
            <a:xfrm flipH="1">
              <a:off x="4390" y="3278"/>
              <a:ext cx="194" cy="194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97" name="Google Shape;797;p54"/>
            <p:cNvSpPr txBox="1"/>
            <p:nvPr/>
          </p:nvSpPr>
          <p:spPr>
            <a:xfrm>
              <a:off x="4253" y="3692"/>
              <a:ext cx="766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Dichroic Mirror</a:t>
              </a:r>
              <a:endParaRPr sz="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54"/>
            <p:cNvSpPr txBox="1"/>
            <p:nvPr/>
          </p:nvSpPr>
          <p:spPr>
            <a:xfrm>
              <a:off x="4277" y="3141"/>
              <a:ext cx="701" cy="1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Dichroic Mirror</a:t>
              </a:r>
              <a:endParaRPr sz="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54"/>
            <p:cNvSpPr txBox="1"/>
            <p:nvPr/>
          </p:nvSpPr>
          <p:spPr>
            <a:xfrm>
              <a:off x="5163" y="2961"/>
              <a:ext cx="439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EM-CCD Camera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00" name="Google Shape;800;p54"/>
            <p:cNvCxnSpPr/>
            <p:nvPr/>
          </p:nvCxnSpPr>
          <p:spPr>
            <a:xfrm>
              <a:off x="4970" y="2671"/>
              <a:ext cx="0" cy="553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dashDot"/>
              <a:round/>
              <a:headEnd type="none" w="med" len="med"/>
              <a:tailEnd type="none" w="med" len="med"/>
            </a:ln>
          </p:spPr>
        </p:cxnSp>
        <p:sp>
          <p:nvSpPr>
            <p:cNvPr id="801" name="Google Shape;801;p54"/>
            <p:cNvSpPr txBox="1"/>
            <p:nvPr/>
          </p:nvSpPr>
          <p:spPr>
            <a:xfrm>
              <a:off x="4571" y="2496"/>
              <a:ext cx="528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Defocused Plane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02" name="Google Shape;802;p54"/>
            <p:cNvCxnSpPr/>
            <p:nvPr/>
          </p:nvCxnSpPr>
          <p:spPr>
            <a:xfrm rot="10800000" flipH="1">
              <a:off x="4473" y="3059"/>
              <a:ext cx="690" cy="27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03" name="Google Shape;803;p54"/>
            <p:cNvCxnSpPr/>
            <p:nvPr/>
          </p:nvCxnSpPr>
          <p:spPr>
            <a:xfrm>
              <a:off x="4528" y="3029"/>
              <a:ext cx="635" cy="57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804" name="Google Shape;804;p54"/>
            <p:cNvSpPr/>
            <p:nvPr/>
          </p:nvSpPr>
          <p:spPr>
            <a:xfrm>
              <a:off x="3672" y="3472"/>
              <a:ext cx="276" cy="277"/>
            </a:xfrm>
            <a:prstGeom prst="rect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54"/>
            <p:cNvSpPr txBox="1"/>
            <p:nvPr/>
          </p:nvSpPr>
          <p:spPr>
            <a:xfrm>
              <a:off x="3356" y="1940"/>
              <a:ext cx="628" cy="2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Fiber-coupling Lens</a:t>
              </a:r>
              <a:endParaRPr sz="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06" name="Google Shape;806;p54"/>
            <p:cNvCxnSpPr/>
            <p:nvPr/>
          </p:nvCxnSpPr>
          <p:spPr>
            <a:xfrm rot="10800000">
              <a:off x="4527" y="2318"/>
              <a:ext cx="0" cy="79"/>
            </a:xfrm>
            <a:prstGeom prst="straightConnector1">
              <a:avLst/>
            </a:prstGeom>
            <a:noFill/>
            <a:ln w="1587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07" name="Google Shape;807;p54"/>
          <p:cNvGrpSpPr/>
          <p:nvPr/>
        </p:nvGrpSpPr>
        <p:grpSpPr>
          <a:xfrm>
            <a:off x="3844529" y="1520429"/>
            <a:ext cx="341709" cy="373856"/>
            <a:chOff x="2789" y="2387"/>
            <a:chExt cx="287" cy="314"/>
          </a:xfrm>
        </p:grpSpPr>
        <p:cxnSp>
          <p:nvCxnSpPr>
            <p:cNvPr id="808" name="Google Shape;808;p54"/>
            <p:cNvCxnSpPr/>
            <p:nvPr/>
          </p:nvCxnSpPr>
          <p:spPr>
            <a:xfrm rot="10800000">
              <a:off x="2925" y="2387"/>
              <a:ext cx="0" cy="18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09" name="Google Shape;809;p54"/>
            <p:cNvCxnSpPr/>
            <p:nvPr/>
          </p:nvCxnSpPr>
          <p:spPr>
            <a:xfrm>
              <a:off x="2925" y="2568"/>
              <a:ext cx="137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10" name="Google Shape;810;p54"/>
            <p:cNvSpPr txBox="1"/>
            <p:nvPr/>
          </p:nvSpPr>
          <p:spPr>
            <a:xfrm>
              <a:off x="2789" y="2407"/>
              <a:ext cx="181" cy="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9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y</a:t>
              </a:r>
              <a:endParaRPr sz="9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1" name="Google Shape;811;p54"/>
            <p:cNvSpPr txBox="1"/>
            <p:nvPr/>
          </p:nvSpPr>
          <p:spPr>
            <a:xfrm>
              <a:off x="2895" y="2528"/>
              <a:ext cx="181" cy="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9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 sz="9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2" name="Google Shape;812;p54"/>
          <p:cNvGrpSpPr/>
          <p:nvPr/>
        </p:nvGrpSpPr>
        <p:grpSpPr>
          <a:xfrm>
            <a:off x="2008585" y="3244454"/>
            <a:ext cx="341709" cy="373856"/>
            <a:chOff x="2789" y="2387"/>
            <a:chExt cx="287" cy="314"/>
          </a:xfrm>
        </p:grpSpPr>
        <p:cxnSp>
          <p:nvCxnSpPr>
            <p:cNvPr id="813" name="Google Shape;813;p54"/>
            <p:cNvCxnSpPr/>
            <p:nvPr/>
          </p:nvCxnSpPr>
          <p:spPr>
            <a:xfrm rot="10800000">
              <a:off x="2925" y="2387"/>
              <a:ext cx="0" cy="181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14" name="Google Shape;814;p54"/>
            <p:cNvCxnSpPr/>
            <p:nvPr/>
          </p:nvCxnSpPr>
          <p:spPr>
            <a:xfrm>
              <a:off x="2925" y="2568"/>
              <a:ext cx="137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815" name="Google Shape;815;p54"/>
            <p:cNvSpPr txBox="1"/>
            <p:nvPr/>
          </p:nvSpPr>
          <p:spPr>
            <a:xfrm>
              <a:off x="2789" y="2407"/>
              <a:ext cx="181" cy="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9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z</a:t>
              </a:r>
              <a:endParaRPr sz="9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6" name="Google Shape;816;p54"/>
            <p:cNvSpPr txBox="1"/>
            <p:nvPr/>
          </p:nvSpPr>
          <p:spPr>
            <a:xfrm>
              <a:off x="2895" y="2528"/>
              <a:ext cx="181" cy="1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s" sz="9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x</a:t>
              </a:r>
              <a:endParaRPr sz="900" i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7" name="Google Shape;817;p54"/>
          <p:cNvGrpSpPr/>
          <p:nvPr/>
        </p:nvGrpSpPr>
        <p:grpSpPr>
          <a:xfrm>
            <a:off x="2008585" y="2380060"/>
            <a:ext cx="1187053" cy="1350169"/>
            <a:chOff x="1111" y="2069"/>
            <a:chExt cx="997" cy="1134"/>
          </a:xfrm>
        </p:grpSpPr>
        <p:grpSp>
          <p:nvGrpSpPr>
            <p:cNvPr id="818" name="Google Shape;818;p54"/>
            <p:cNvGrpSpPr/>
            <p:nvPr/>
          </p:nvGrpSpPr>
          <p:grpSpPr>
            <a:xfrm>
              <a:off x="1156" y="2069"/>
              <a:ext cx="952" cy="1134"/>
              <a:chOff x="476" y="1797"/>
              <a:chExt cx="952" cy="1134"/>
            </a:xfrm>
          </p:grpSpPr>
          <p:pic>
            <p:nvPicPr>
              <p:cNvPr id="819" name="Google Shape;819;p54"/>
              <p:cNvPicPr preferRelativeResize="0"/>
              <p:nvPr/>
            </p:nvPicPr>
            <p:blipFill rotWithShape="1">
              <a:blip r:embed="rId3">
                <a:alphaModFix/>
              </a:blip>
              <a:srcRect l="33128" t="35266" r="34708" b="32332"/>
              <a:stretch/>
            </p:blipFill>
            <p:spPr>
              <a:xfrm>
                <a:off x="476" y="1797"/>
                <a:ext cx="952" cy="1134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820" name="Google Shape;820;p54"/>
              <p:cNvCxnSpPr/>
              <p:nvPr/>
            </p:nvCxnSpPr>
            <p:spPr>
              <a:xfrm>
                <a:off x="612" y="2387"/>
                <a:ext cx="726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821" name="Google Shape;821;p54"/>
              <p:cNvCxnSpPr/>
              <p:nvPr/>
            </p:nvCxnSpPr>
            <p:spPr>
              <a:xfrm>
                <a:off x="612" y="2160"/>
                <a:ext cx="726" cy="0"/>
              </a:xfrm>
              <a:prstGeom prst="straightConnector1">
                <a:avLst/>
              </a:prstGeom>
              <a:noFill/>
              <a:ln w="25400" cap="flat" cmpd="sng">
                <a:solidFill>
                  <a:schemeClr val="lt1"/>
                </a:solidFill>
                <a:prstDash val="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822" name="Google Shape;822;p54"/>
            <p:cNvGrpSpPr/>
            <p:nvPr/>
          </p:nvGrpSpPr>
          <p:grpSpPr>
            <a:xfrm>
              <a:off x="1111" y="2795"/>
              <a:ext cx="287" cy="314"/>
              <a:chOff x="2789" y="2387"/>
              <a:chExt cx="287" cy="314"/>
            </a:xfrm>
          </p:grpSpPr>
          <p:cxnSp>
            <p:nvCxnSpPr>
              <p:cNvPr id="823" name="Google Shape;823;p54"/>
              <p:cNvCxnSpPr/>
              <p:nvPr/>
            </p:nvCxnSpPr>
            <p:spPr>
              <a:xfrm rot="10800000">
                <a:off x="2925" y="2387"/>
                <a:ext cx="0" cy="181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cxnSp>
            <p:nvCxnSpPr>
              <p:cNvPr id="824" name="Google Shape;824;p54"/>
              <p:cNvCxnSpPr/>
              <p:nvPr/>
            </p:nvCxnSpPr>
            <p:spPr>
              <a:xfrm>
                <a:off x="2925" y="2568"/>
                <a:ext cx="137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825" name="Google Shape;825;p54"/>
              <p:cNvSpPr txBox="1"/>
              <p:nvPr/>
            </p:nvSpPr>
            <p:spPr>
              <a:xfrm>
                <a:off x="2789" y="2407"/>
                <a:ext cx="181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cs" sz="900" i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z</a:t>
                </a:r>
                <a:endParaRPr sz="9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26" name="Google Shape;826;p54"/>
              <p:cNvSpPr txBox="1"/>
              <p:nvPr/>
            </p:nvSpPr>
            <p:spPr>
              <a:xfrm>
                <a:off x="2895" y="2528"/>
                <a:ext cx="181" cy="1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cs" sz="900" i="1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x</a:t>
                </a:r>
                <a:endParaRPr sz="900" i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27" name="Google Shape;827;p54"/>
          <p:cNvSpPr/>
          <p:nvPr/>
        </p:nvSpPr>
        <p:spPr>
          <a:xfrm>
            <a:off x="1414463" y="1246585"/>
            <a:ext cx="1296591" cy="432197"/>
          </a:xfrm>
          <a:prstGeom prst="rect">
            <a:avLst/>
          </a:prstGeom>
          <a:noFill/>
          <a:ln w="158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>
                <a:solidFill>
                  <a:srgbClr val="FFFF00"/>
                </a:solidFill>
              </a:rPr>
              <a:t>Poor man’s Biplane</a:t>
            </a:r>
            <a:endParaRPr sz="2600">
              <a:solidFill>
                <a:srgbClr val="FFFF00"/>
              </a:solidFill>
            </a:endParaRPr>
          </a:p>
        </p:txBody>
      </p:sp>
      <p:pic>
        <p:nvPicPr>
          <p:cNvPr id="833" name="Google Shape;833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100" y="1466330"/>
            <a:ext cx="3847792" cy="2994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4097" y="276912"/>
            <a:ext cx="3945283" cy="2378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94097" y="2773283"/>
            <a:ext cx="3945283" cy="2161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13124" y="1828144"/>
            <a:ext cx="18288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 dirty="0">
                <a:solidFill>
                  <a:srgbClr val="FFFF00"/>
                </a:solidFill>
              </a:rPr>
              <a:t>Resolution in light microscopy</a:t>
            </a:r>
            <a:r>
              <a:rPr lang="en-US" sz="2600" dirty="0">
                <a:solidFill>
                  <a:srgbClr val="FFFF00"/>
                </a:solidFill>
              </a:rPr>
              <a:t> is </a:t>
            </a:r>
            <a:endParaRPr sz="2600" dirty="0">
              <a:solidFill>
                <a:srgbClr val="FFFF00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body" idx="1"/>
          </p:nvPr>
        </p:nvSpPr>
        <p:spPr>
          <a:xfrm>
            <a:off x="628650" y="1240012"/>
            <a:ext cx="8059527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•"/>
            </a:pPr>
            <a:r>
              <a:rPr lang="cs" sz="1800" dirty="0">
                <a:solidFill>
                  <a:srgbClr val="FFFF00"/>
                </a:solidFill>
              </a:rPr>
              <a:t>Can be understood in ”real” space or in “spatial frequency” domain</a:t>
            </a:r>
            <a:r>
              <a:rPr lang="en-US" sz="1800" dirty="0">
                <a:solidFill>
                  <a:srgbClr val="FFFF00"/>
                </a:solidFill>
              </a:rPr>
              <a:t> using FT (Fourier transformation)</a:t>
            </a:r>
            <a:r>
              <a:rPr lang="cs" sz="1800" dirty="0">
                <a:solidFill>
                  <a:srgbClr val="FFFF00"/>
                </a:solidFill>
              </a:rPr>
              <a:t> (best in both :-)</a:t>
            </a:r>
            <a:endParaRPr sz="1500" dirty="0">
              <a:solidFill>
                <a:srgbClr val="FFFF00"/>
              </a:solidFill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 rotWithShape="1">
          <a:blip r:embed="rId4">
            <a:alphaModFix/>
          </a:blip>
          <a:srcRect t="10422" b="5073"/>
          <a:stretch/>
        </p:blipFill>
        <p:spPr>
          <a:xfrm>
            <a:off x="4467671" y="3715889"/>
            <a:ext cx="1739288" cy="130356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6"/>
          <p:cNvSpPr/>
          <p:nvPr/>
        </p:nvSpPr>
        <p:spPr>
          <a:xfrm>
            <a:off x="2989254" y="2194335"/>
            <a:ext cx="1095729" cy="1095729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274" y="1828144"/>
            <a:ext cx="1761935" cy="1828112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/>
          <p:nvPr/>
        </p:nvSpPr>
        <p:spPr>
          <a:xfrm rot="-1170627">
            <a:off x="4697905" y="4303250"/>
            <a:ext cx="231870" cy="433913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4" name="Google Shape;154;p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97984" y="1828144"/>
            <a:ext cx="1827876" cy="182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6"/>
          <p:cNvSpPr/>
          <p:nvPr/>
        </p:nvSpPr>
        <p:spPr>
          <a:xfrm>
            <a:off x="5571335" y="2501495"/>
            <a:ext cx="481594" cy="481594"/>
          </a:xfrm>
          <a:prstGeom prst="ellipse">
            <a:avLst/>
          </a:prstGeom>
          <a:noFill/>
          <a:ln w="28575" cap="flat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6"/>
          <p:cNvPicPr preferRelativeResize="0"/>
          <p:nvPr/>
        </p:nvPicPr>
        <p:blipFill rotWithShape="1">
          <a:blip r:embed="rId7">
            <a:alphaModFix/>
          </a:blip>
          <a:srcRect t="7303" r="18708"/>
          <a:stretch/>
        </p:blipFill>
        <p:spPr>
          <a:xfrm>
            <a:off x="6970535" y="1825850"/>
            <a:ext cx="1723511" cy="183017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6"/>
          <p:cNvSpPr txBox="1"/>
          <p:nvPr/>
        </p:nvSpPr>
        <p:spPr>
          <a:xfrm>
            <a:off x="661275" y="3963797"/>
            <a:ext cx="3420672" cy="7617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500" b="0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given</a:t>
            </a:r>
            <a:r>
              <a:rPr lang="en-US" sz="1500" b="0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, limited </a:t>
            </a:r>
            <a:r>
              <a:rPr lang="cs" sz="1500" b="0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by numerical aperture</a:t>
            </a:r>
            <a:endParaRPr sz="1100" dirty="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500" b="0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cannot be arbitrarily large</a:t>
            </a:r>
            <a:endParaRPr sz="1100" dirty="0"/>
          </a:p>
          <a:p>
            <a:pPr marL="215900" marR="0" lvl="0" indent="-209550" algn="l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500"/>
              <a:buFont typeface="Arial"/>
              <a:buChar char="•"/>
            </a:pPr>
            <a:r>
              <a:rPr lang="cs" sz="1500" b="0" i="1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cs" sz="1500" b="0" i="0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&lt; </a:t>
            </a:r>
            <a:r>
              <a:rPr lang="cs" sz="1500" b="0" i="1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-US" sz="1500" b="0" i="1" u="none" strike="noStrike" cap="none" dirty="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  (refractive index)</a:t>
            </a:r>
            <a:endParaRPr lang="en-US" sz="1100" b="0" i="1" u="none" strike="noStrike" cap="none" dirty="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8" name="Google Shape;158;p26"/>
          <p:cNvCxnSpPr/>
          <p:nvPr/>
        </p:nvCxnSpPr>
        <p:spPr>
          <a:xfrm>
            <a:off x="3647661" y="4217072"/>
            <a:ext cx="978572" cy="165480"/>
          </a:xfrm>
          <a:prstGeom prst="straightConnector1">
            <a:avLst/>
          </a:prstGeom>
          <a:noFill/>
          <a:ln w="31750" cap="flat" cmpd="sng">
            <a:solidFill>
              <a:schemeClr val="accent4"/>
            </a:solidFill>
            <a:prstDash val="solid"/>
            <a:miter lim="800000"/>
            <a:headEnd type="none" w="sm" len="sm"/>
            <a:tailEnd type="triangle" w="lg" len="lg"/>
          </a:ln>
        </p:spPr>
      </p:cxnSp>
      <p:grpSp>
        <p:nvGrpSpPr>
          <p:cNvPr id="159" name="Google Shape;159;p26"/>
          <p:cNvGrpSpPr/>
          <p:nvPr/>
        </p:nvGrpSpPr>
        <p:grpSpPr>
          <a:xfrm>
            <a:off x="6482251" y="3937993"/>
            <a:ext cx="1808616" cy="989270"/>
            <a:chOff x="9156186" y="5164049"/>
            <a:chExt cx="2411489" cy="1319027"/>
          </a:xfrm>
        </p:grpSpPr>
        <p:grpSp>
          <p:nvGrpSpPr>
            <p:cNvPr id="160" name="Google Shape;160;p26"/>
            <p:cNvGrpSpPr/>
            <p:nvPr/>
          </p:nvGrpSpPr>
          <p:grpSpPr>
            <a:xfrm>
              <a:off x="9156186" y="5164049"/>
              <a:ext cx="2411489" cy="1319027"/>
              <a:chOff x="9172748" y="5383762"/>
              <a:chExt cx="2411489" cy="1319027"/>
            </a:xfrm>
          </p:grpSpPr>
          <p:cxnSp>
            <p:nvCxnSpPr>
              <p:cNvPr id="161" name="Google Shape;161;p26"/>
              <p:cNvCxnSpPr/>
              <p:nvPr/>
            </p:nvCxnSpPr>
            <p:spPr>
              <a:xfrm>
                <a:off x="9172749" y="6029766"/>
                <a:ext cx="2411487" cy="0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2" name="Google Shape;162;p26"/>
              <p:cNvCxnSpPr/>
              <p:nvPr/>
            </p:nvCxnSpPr>
            <p:spPr>
              <a:xfrm>
                <a:off x="10496938" y="5402424"/>
                <a:ext cx="0" cy="1290183"/>
              </a:xfrm>
              <a:prstGeom prst="straightConnector1">
                <a:avLst/>
              </a:prstGeom>
              <a:noFill/>
              <a:ln w="25400" cap="flat" cmpd="sng">
                <a:solidFill>
                  <a:srgbClr val="FFC000"/>
                </a:solidFill>
                <a:prstDash val="solid"/>
                <a:miter lim="800000"/>
                <a:headEnd type="triangle" w="med" len="med"/>
                <a:tailEnd type="triangle" w="med" len="med"/>
              </a:ln>
            </p:spPr>
          </p:cxnSp>
          <p:cxnSp>
            <p:nvCxnSpPr>
              <p:cNvPr id="163" name="Google Shape;163;p26"/>
              <p:cNvCxnSpPr/>
              <p:nvPr/>
            </p:nvCxnSpPr>
            <p:spPr>
              <a:xfrm>
                <a:off x="9172748" y="5667278"/>
                <a:ext cx="2401030" cy="661909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4" name="Google Shape;164;p26"/>
              <p:cNvCxnSpPr/>
              <p:nvPr/>
            </p:nvCxnSpPr>
            <p:spPr>
              <a:xfrm>
                <a:off x="9199596" y="6208781"/>
                <a:ext cx="1297342" cy="357648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165" name="Google Shape;165;p26"/>
              <p:cNvCxnSpPr/>
              <p:nvPr/>
            </p:nvCxnSpPr>
            <p:spPr>
              <a:xfrm rot="10800000" flipH="1">
                <a:off x="10496939" y="6222983"/>
                <a:ext cx="1087297" cy="356409"/>
              </a:xfrm>
              <a:prstGeom prst="straightConnector1">
                <a:avLst/>
              </a:prstGeom>
              <a:noFill/>
              <a:ln w="15875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grpSp>
            <p:nvGrpSpPr>
              <p:cNvPr id="166" name="Google Shape;166;p26"/>
              <p:cNvGrpSpPr/>
              <p:nvPr/>
            </p:nvGrpSpPr>
            <p:grpSpPr>
              <a:xfrm>
                <a:off x="9593876" y="5383762"/>
                <a:ext cx="0" cy="1319027"/>
                <a:chOff x="9649862" y="5402424"/>
                <a:chExt cx="0" cy="1319027"/>
              </a:xfrm>
            </p:grpSpPr>
            <p:cxnSp>
              <p:nvCxnSpPr>
                <p:cNvPr id="167" name="Google Shape;167;p26"/>
                <p:cNvCxnSpPr/>
                <p:nvPr/>
              </p:nvCxnSpPr>
              <p:spPr>
                <a:xfrm rot="10800000">
                  <a:off x="9649862" y="5402424"/>
                  <a:ext cx="0" cy="394508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rgbClr val="FFC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  <p:cxnSp>
              <p:nvCxnSpPr>
                <p:cNvPr id="168" name="Google Shape;168;p26"/>
                <p:cNvCxnSpPr/>
                <p:nvPr/>
              </p:nvCxnSpPr>
              <p:spPr>
                <a:xfrm rot="10800000">
                  <a:off x="9649862" y="6326943"/>
                  <a:ext cx="0" cy="394508"/>
                </a:xfrm>
                <a:prstGeom prst="straightConnector1">
                  <a:avLst/>
                </a:prstGeom>
                <a:noFill/>
                <a:ln w="25400" cap="flat" cmpd="sng">
                  <a:solidFill>
                    <a:srgbClr val="FFC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</p:cxnSp>
          </p:grpSp>
        </p:grpSp>
        <p:cxnSp>
          <p:nvCxnSpPr>
            <p:cNvPr id="169" name="Google Shape;169;p26"/>
            <p:cNvCxnSpPr/>
            <p:nvPr/>
          </p:nvCxnSpPr>
          <p:spPr>
            <a:xfrm rot="10800000">
              <a:off x="11379677" y="5539895"/>
              <a:ext cx="0" cy="569033"/>
            </a:xfrm>
            <a:prstGeom prst="straightConnector1">
              <a:avLst/>
            </a:prstGeom>
            <a:noFill/>
            <a:ln w="22225" cap="flat" cmpd="sng">
              <a:solidFill>
                <a:srgbClr val="FFC000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70" name="Google Shape;170;p26"/>
          <p:cNvSpPr txBox="1"/>
          <p:nvPr/>
        </p:nvSpPr>
        <p:spPr>
          <a:xfrm>
            <a:off x="6725850" y="3836075"/>
            <a:ext cx="58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BFP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7442050" y="3938000"/>
            <a:ext cx="583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Lens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8025550" y="3938000"/>
            <a:ext cx="769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Sample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6"/>
          <p:cNvSpPr txBox="1"/>
          <p:nvPr/>
        </p:nvSpPr>
        <p:spPr>
          <a:xfrm>
            <a:off x="4366673" y="1743150"/>
            <a:ext cx="1095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Image information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6"/>
          <p:cNvSpPr txBox="1"/>
          <p:nvPr/>
        </p:nvSpPr>
        <p:spPr>
          <a:xfrm>
            <a:off x="4405128" y="3010075"/>
            <a:ext cx="7185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Noise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" name="Google Shape;175;p26"/>
          <p:cNvCxnSpPr>
            <a:endCxn id="155" idx="1"/>
          </p:cNvCxnSpPr>
          <p:nvPr/>
        </p:nvCxnSpPr>
        <p:spPr>
          <a:xfrm>
            <a:off x="4925763" y="2284923"/>
            <a:ext cx="716100" cy="287100"/>
          </a:xfrm>
          <a:prstGeom prst="straightConnector1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" name="Google Shape;176;p26"/>
          <p:cNvCxnSpPr/>
          <p:nvPr/>
        </p:nvCxnSpPr>
        <p:spPr>
          <a:xfrm flipH="1">
            <a:off x="4114800" y="2284900"/>
            <a:ext cx="692400" cy="168300"/>
          </a:xfrm>
          <a:prstGeom prst="straightConnector1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" name="Google Shape;177;p26"/>
          <p:cNvCxnSpPr/>
          <p:nvPr/>
        </p:nvCxnSpPr>
        <p:spPr>
          <a:xfrm rot="10800000" flipH="1">
            <a:off x="4734773" y="2957575"/>
            <a:ext cx="418500" cy="134100"/>
          </a:xfrm>
          <a:prstGeom prst="straightConnector1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8" name="Google Shape;178;p26"/>
          <p:cNvCxnSpPr/>
          <p:nvPr/>
        </p:nvCxnSpPr>
        <p:spPr>
          <a:xfrm rot="10800000">
            <a:off x="4263125" y="2848775"/>
            <a:ext cx="405600" cy="257100"/>
          </a:xfrm>
          <a:prstGeom prst="straightConnector1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9" name="Google Shape;179;p26"/>
          <p:cNvSpPr txBox="1"/>
          <p:nvPr/>
        </p:nvSpPr>
        <p:spPr>
          <a:xfrm>
            <a:off x="1957223" y="1743150"/>
            <a:ext cx="1095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Higher NA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6206948" y="1743150"/>
            <a:ext cx="10956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Lower NA</a:t>
            </a:r>
            <a:endParaRPr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E11E028-A669-4530-AE6B-BB731FB07DD1}"/>
              </a:ext>
            </a:extLst>
          </p:cNvPr>
          <p:cNvSpPr txBox="1"/>
          <p:nvPr/>
        </p:nvSpPr>
        <p:spPr>
          <a:xfrm>
            <a:off x="2579283" y="3446744"/>
            <a:ext cx="179200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high frequencies</a:t>
            </a:r>
            <a:endParaRPr lang="cs-CZ" sz="800" dirty="0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D917A7C-BACE-4C72-A32A-EAF59B4819A7}"/>
              </a:ext>
            </a:extLst>
          </p:cNvPr>
          <p:cNvSpPr txBox="1"/>
          <p:nvPr/>
        </p:nvSpPr>
        <p:spPr>
          <a:xfrm>
            <a:off x="3522518" y="365602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s-CZ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51EEA68-52F9-40FB-B528-20737711C894}"/>
              </a:ext>
            </a:extLst>
          </p:cNvPr>
          <p:cNvSpPr txBox="1"/>
          <p:nvPr/>
        </p:nvSpPr>
        <p:spPr>
          <a:xfrm>
            <a:off x="3211332" y="2590610"/>
            <a:ext cx="7151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/>
              <a:t>low frequencies</a:t>
            </a:r>
            <a:endParaRPr lang="cs-CZ" sz="800" dirty="0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92733F3-2B6B-4498-B38D-989B907A0F15}"/>
              </a:ext>
            </a:extLst>
          </p:cNvPr>
          <p:cNvSpPr txBox="1"/>
          <p:nvPr/>
        </p:nvSpPr>
        <p:spPr>
          <a:xfrm>
            <a:off x="6601609" y="4323605"/>
            <a:ext cx="4907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FT</a:t>
            </a:r>
            <a:endParaRPr lang="cs-CZ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521F82-8AB6-4436-981C-5834EABC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2F6E08C5-B74C-41A2-8911-6F5B362F3EC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Linear, complex integral transform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func>
                  </m:oMath>
                </a14:m>
                <a:endParaRPr lang="en-US" dirty="0" smtClean="0"/>
              </a:p>
              <a:p>
                <a:r>
                  <a:rPr lang="en-US" dirty="0" smtClean="0"/>
                  <a:t>Link between intensities (e.g. acoustic pressure) and frequency content (spectrum)</a:t>
                </a:r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2F6E08C5-B74C-41A2-8911-6F5B362F3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fourier transform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" t="23630" r="32852" b="4088"/>
          <a:stretch/>
        </p:blipFill>
        <p:spPr bwMode="auto">
          <a:xfrm>
            <a:off x="5193793" y="1061433"/>
            <a:ext cx="3043122" cy="111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755181" y="3059492"/>
            <a:ext cx="7356204" cy="1507393"/>
            <a:chOff x="1574482" y="3000971"/>
            <a:chExt cx="6053558" cy="124046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5"/>
            <a:srcRect b="48619"/>
            <a:stretch/>
          </p:blipFill>
          <p:spPr>
            <a:xfrm>
              <a:off x="1574482" y="3000971"/>
              <a:ext cx="2997518" cy="124046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5"/>
            <a:srcRect l="244" t="49061" r="-244" b="-304"/>
            <a:stretch/>
          </p:blipFill>
          <p:spPr>
            <a:xfrm>
              <a:off x="4630522" y="3000971"/>
              <a:ext cx="2997518" cy="12371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0511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C521F82-8AB6-4436-981C-5834EABC7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word about Fourier Transform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="" xmlns:a16="http://schemas.microsoft.com/office/drawing/2014/main" id="{2F6E08C5-B74C-41A2-8911-6F5B362F3EC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US" dirty="0" smtClean="0"/>
              </a:p>
              <a:p>
                <a:r>
                  <a:rPr lang="en-US" dirty="0" smtClean="0"/>
                  <a:t>Works in multiple dimensions, too</a:t>
                </a:r>
                <a:br>
                  <a:rPr lang="en-US" dirty="0" smtClean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ℱ</m:t>
                    </m:r>
                    <m:d>
                      <m:dPr>
                        <m:begChr m:val="{"/>
                        <m:endChr m:val="}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∬"/>
                        <m:limLoc m:val="undOvr"/>
                        <m:subHide m:val="on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sub>
                                </m:sSub>
                              </m:e>
                            </m:d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2F6E08C5-B74C-41A2-8911-6F5B362F3E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 descr="fourier transform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3" t="23630" r="32852" b="4088"/>
          <a:stretch/>
        </p:blipFill>
        <p:spPr bwMode="auto">
          <a:xfrm>
            <a:off x="5193793" y="1061433"/>
            <a:ext cx="3043122" cy="111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se19-iiith.vlabs.ac.in/theory_html_48f21f5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9238" y="2791268"/>
            <a:ext cx="2352232" cy="2352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305988" y="2808742"/>
            <a:ext cx="2154101" cy="2008540"/>
            <a:chOff x="2077515" y="2333583"/>
            <a:chExt cx="2461794" cy="2463171"/>
          </a:xfrm>
        </p:grpSpPr>
        <p:pic>
          <p:nvPicPr>
            <p:cNvPr id="1032" name="Picture 8" descr="http://cse19-iiith.vlabs.ac.in/theory_html_mb956135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r="63373" b="3244"/>
            <a:stretch/>
          </p:blipFill>
          <p:spPr bwMode="auto">
            <a:xfrm rot="5400000">
              <a:off x="2053949" y="2357149"/>
              <a:ext cx="1217565" cy="1170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http://cse19-iiith.vlabs.ac.in/theory_html_mfe04f1c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751" t="2864" r="1560" b="2661"/>
            <a:stretch/>
          </p:blipFill>
          <p:spPr bwMode="auto">
            <a:xfrm rot="5400000">
              <a:off x="3361335" y="3602739"/>
              <a:ext cx="1155799" cy="1133856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http://cse19-iiith.vlabs.ac.in/theory_html_mb956135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698" t="3207" r="1212" b="2456"/>
            <a:stretch/>
          </p:blipFill>
          <p:spPr bwMode="auto">
            <a:xfrm rot="5400000">
              <a:off x="2064370" y="3626323"/>
              <a:ext cx="1199691" cy="1141171"/>
            </a:xfrm>
            <a:prstGeom prst="rect">
              <a:avLst/>
            </a:prstGeom>
            <a:noFill/>
            <a:ln w="15875"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http://cse19-iiith.vlabs.ac.in/theory_html_mfe04f1c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731"/>
            <a:stretch/>
          </p:blipFill>
          <p:spPr bwMode="auto">
            <a:xfrm rot="5400000">
              <a:off x="3335747" y="2336995"/>
              <a:ext cx="1206974" cy="12001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6"/>
          <p:cNvSpPr/>
          <p:nvPr/>
        </p:nvSpPr>
        <p:spPr>
          <a:xfrm>
            <a:off x="3551404" y="4553866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</a:rPr>
              <a:t>vlabs.ac.in</a:t>
            </a:r>
          </a:p>
        </p:txBody>
      </p:sp>
    </p:spTree>
    <p:extLst>
      <p:ext uri="{BB962C8B-B14F-4D97-AF65-F5344CB8AC3E}">
        <p14:creationId xmlns:p14="http://schemas.microsoft.com/office/powerpoint/2010/main" val="40300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>
                <a:solidFill>
                  <a:srgbClr val="FFFF00"/>
                </a:solidFill>
              </a:rPr>
              <a:t>Resolution in light microscopy</a:t>
            </a:r>
            <a:endParaRPr sz="2600">
              <a:solidFill>
                <a:srgbClr val="FFFF00"/>
              </a:solidFill>
            </a:endParaRPr>
          </a:p>
        </p:txBody>
      </p:sp>
      <p:sp>
        <p:nvSpPr>
          <p:cNvPr id="187" name="Google Shape;187;p27"/>
          <p:cNvSpPr txBox="1">
            <a:spLocks noGrp="1"/>
          </p:cNvSpPr>
          <p:nvPr>
            <p:ph type="body" idx="1"/>
          </p:nvPr>
        </p:nvSpPr>
        <p:spPr>
          <a:xfrm>
            <a:off x="462456" y="1240012"/>
            <a:ext cx="8225722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7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Char char="•"/>
            </a:pPr>
            <a:r>
              <a:rPr lang="cs" sz="1800" dirty="0">
                <a:solidFill>
                  <a:srgbClr val="FFFF00"/>
                </a:solidFill>
              </a:rPr>
              <a:t>Can be understood in ”real” space or in “spatial frequency” domain (best in both :-)</a:t>
            </a:r>
            <a:endParaRPr sz="1500" dirty="0">
              <a:solidFill>
                <a:srgbClr val="FFFF00"/>
              </a:solidFill>
            </a:endParaRPr>
          </a:p>
        </p:txBody>
      </p:sp>
      <p:sp>
        <p:nvSpPr>
          <p:cNvPr id="188" name="Google Shape;188;p27"/>
          <p:cNvSpPr txBox="1"/>
          <p:nvPr/>
        </p:nvSpPr>
        <p:spPr>
          <a:xfrm>
            <a:off x="2165182" y="3902818"/>
            <a:ext cx="2220943" cy="524231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 b="0" i="0" u="none" strike="noStrike" cap="none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89" name="Google Shape;189;p27"/>
          <p:cNvSpPr txBox="1"/>
          <p:nvPr/>
        </p:nvSpPr>
        <p:spPr>
          <a:xfrm>
            <a:off x="2537849" y="3582320"/>
            <a:ext cx="1718044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Ernst Abbe (1873):</a:t>
            </a:r>
            <a:endParaRPr sz="1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0" name="Google Shape;190;p27"/>
          <p:cNvGrpSpPr/>
          <p:nvPr/>
        </p:nvGrpSpPr>
        <p:grpSpPr>
          <a:xfrm rot="-5400000">
            <a:off x="-591522" y="2957577"/>
            <a:ext cx="3329215" cy="762789"/>
            <a:chOff x="975" y="1117"/>
            <a:chExt cx="4354" cy="1089"/>
          </a:xfrm>
        </p:grpSpPr>
        <p:pic>
          <p:nvPicPr>
            <p:cNvPr id="191" name="Google Shape;191;p27"/>
            <p:cNvPicPr preferRelativeResize="0"/>
            <p:nvPr/>
          </p:nvPicPr>
          <p:blipFill rotWithShape="1">
            <a:blip r:embed="rId4">
              <a:alphaModFix/>
            </a:blip>
            <a:srcRect r="23242" b="29102"/>
            <a:stretch/>
          </p:blipFill>
          <p:spPr>
            <a:xfrm>
              <a:off x="4150" y="1117"/>
              <a:ext cx="1179" cy="10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7"/>
            <p:cNvPicPr preferRelativeResize="0"/>
            <p:nvPr/>
          </p:nvPicPr>
          <p:blipFill rotWithShape="1">
            <a:blip r:embed="rId5">
              <a:alphaModFix/>
            </a:blip>
            <a:srcRect r="29166" b="35027"/>
            <a:stretch/>
          </p:blipFill>
          <p:spPr>
            <a:xfrm>
              <a:off x="2472" y="1117"/>
              <a:ext cx="1088" cy="9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" name="Google Shape;193;p27"/>
            <p:cNvPicPr preferRelativeResize="0"/>
            <p:nvPr/>
          </p:nvPicPr>
          <p:blipFill rotWithShape="1">
            <a:blip r:embed="rId6">
              <a:alphaModFix/>
            </a:blip>
            <a:srcRect r="20247" b="29166"/>
            <a:stretch/>
          </p:blipFill>
          <p:spPr>
            <a:xfrm>
              <a:off x="975" y="1117"/>
              <a:ext cx="1225" cy="108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4" name="Google Shape;194;p27"/>
          <p:cNvGrpSpPr/>
          <p:nvPr/>
        </p:nvGrpSpPr>
        <p:grpSpPr>
          <a:xfrm rot="-5400000">
            <a:off x="936551" y="3324783"/>
            <a:ext cx="415960" cy="349524"/>
            <a:chOff x="975" y="2160"/>
            <a:chExt cx="544" cy="499"/>
          </a:xfrm>
        </p:grpSpPr>
        <p:cxnSp>
          <p:nvCxnSpPr>
            <p:cNvPr id="195" name="Google Shape;195;p27"/>
            <p:cNvCxnSpPr/>
            <p:nvPr/>
          </p:nvCxnSpPr>
          <p:spPr>
            <a:xfrm flipH="1">
              <a:off x="975" y="2160"/>
              <a:ext cx="272" cy="272"/>
            </a:xfrm>
            <a:prstGeom prst="straightConnector1">
              <a:avLst/>
            </a:prstGeom>
            <a:noFill/>
            <a:ln w="19050" cap="flat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6" name="Google Shape;196;p27"/>
            <p:cNvCxnSpPr/>
            <p:nvPr/>
          </p:nvCxnSpPr>
          <p:spPr>
            <a:xfrm flipH="1">
              <a:off x="1247" y="2387"/>
              <a:ext cx="272" cy="272"/>
            </a:xfrm>
            <a:prstGeom prst="straightConnector1">
              <a:avLst/>
            </a:prstGeom>
            <a:noFill/>
            <a:ln w="19050" cap="flat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7" name="Google Shape;197;p27"/>
            <p:cNvCxnSpPr/>
            <p:nvPr/>
          </p:nvCxnSpPr>
          <p:spPr>
            <a:xfrm>
              <a:off x="1020" y="2386"/>
              <a:ext cx="272" cy="228"/>
            </a:xfrm>
            <a:prstGeom prst="straightConnector1">
              <a:avLst/>
            </a:prstGeom>
            <a:noFill/>
            <a:ln w="19050" cap="flat" cmpd="sng">
              <a:solidFill>
                <a:srgbClr val="FFC000"/>
              </a:solidFill>
              <a:prstDash val="solid"/>
              <a:round/>
              <a:headEnd type="stealth" w="med" len="med"/>
              <a:tailEnd type="stealth" w="med" len="med"/>
            </a:ln>
          </p:spPr>
        </p:cxnSp>
      </p:grpSp>
      <p:sp>
        <p:nvSpPr>
          <p:cNvPr id="198" name="Google Shape;198;p27"/>
          <p:cNvSpPr txBox="1"/>
          <p:nvPr/>
        </p:nvSpPr>
        <p:spPr>
          <a:xfrm rot="-3262010">
            <a:off x="1079194" y="3464814"/>
            <a:ext cx="396845" cy="276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 b="0" i="1" u="none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cs" sz="1400" b="0" i="1" u="none" baseline="-250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min</a:t>
            </a:r>
            <a:endParaRPr sz="1400" b="0" i="1" u="none" baseline="-25000">
              <a:solidFill>
                <a:srgbClr val="FFFF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" name="Google Shape;199;p27"/>
          <p:cNvSpPr txBox="1"/>
          <p:nvPr/>
        </p:nvSpPr>
        <p:spPr>
          <a:xfrm>
            <a:off x="1737410" y="2005545"/>
            <a:ext cx="2703444" cy="122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Image formation: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replace each point of the object with PSF (point spread function)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of the microscope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(typically an Airy pattern)</a:t>
            </a:r>
            <a:endParaRPr sz="1100"/>
          </a:p>
        </p:txBody>
      </p:sp>
      <p:cxnSp>
        <p:nvCxnSpPr>
          <p:cNvPr id="200" name="Google Shape;200;p27"/>
          <p:cNvCxnSpPr/>
          <p:nvPr/>
        </p:nvCxnSpPr>
        <p:spPr>
          <a:xfrm flipH="1">
            <a:off x="1160291" y="3181463"/>
            <a:ext cx="596083" cy="1186210"/>
          </a:xfrm>
          <a:prstGeom prst="straightConnector1">
            <a:avLst/>
          </a:prstGeom>
          <a:noFill/>
          <a:ln w="31750" cap="flat" cmpd="sng">
            <a:solidFill>
              <a:schemeClr val="accent4"/>
            </a:solidFill>
            <a:prstDash val="solid"/>
            <a:miter lim="800000"/>
            <a:headEnd type="none" w="sm" len="sm"/>
            <a:tailEnd type="triangle" w="lg" len="lg"/>
          </a:ln>
        </p:spPr>
      </p:cxnSp>
      <p:pic>
        <p:nvPicPr>
          <p:cNvPr id="201" name="Google Shape;201;p27" descr="http://nanobiophotonics.mpibpc.mpg.de/media/figures/large/AbbeEqL.pn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43475" y="1988912"/>
            <a:ext cx="3571875" cy="2736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>
                <a:solidFill>
                  <a:srgbClr val="FFFF00"/>
                </a:solidFill>
              </a:rPr>
              <a:t>Superresolution light microscopy - methods</a:t>
            </a:r>
            <a:endParaRPr sz="2600">
              <a:solidFill>
                <a:srgbClr val="FFFF00"/>
              </a:solidFill>
            </a:endParaRPr>
          </a:p>
        </p:txBody>
      </p:sp>
      <p:sp>
        <p:nvSpPr>
          <p:cNvPr id="208" name="Google Shape;208;p28"/>
          <p:cNvSpPr txBox="1">
            <a:spLocks noGrp="1"/>
          </p:cNvSpPr>
          <p:nvPr>
            <p:ph type="body" idx="1"/>
          </p:nvPr>
        </p:nvSpPr>
        <p:spPr>
          <a:xfrm>
            <a:off x="628650" y="1418916"/>
            <a:ext cx="8059527" cy="3605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700"/>
              <a:buNone/>
            </a:pPr>
            <a:r>
              <a:rPr lang="cs" sz="1700" dirty="0">
                <a:solidFill>
                  <a:srgbClr val="FFFF00"/>
                </a:solidFill>
              </a:rPr>
              <a:t>Various attempts to overcome the Abbe diffraction limit</a:t>
            </a:r>
            <a:endParaRPr sz="1100" dirty="0"/>
          </a:p>
          <a:p>
            <a:pPr marL="177800" lvl="0" indent="-7620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</a:pPr>
            <a:endParaRPr sz="1700" dirty="0">
              <a:solidFill>
                <a:srgbClr val="FFFF00"/>
              </a:solidFill>
            </a:endParaRPr>
          </a:p>
          <a:p>
            <a:pPr marL="177800" lvl="0" indent="-1841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700"/>
              <a:buChar char="•"/>
            </a:pPr>
            <a:r>
              <a:rPr lang="cs" sz="1700" dirty="0">
                <a:solidFill>
                  <a:srgbClr val="FFFF00"/>
                </a:solidFill>
              </a:rPr>
              <a:t>Linear methods – “structured” illumination</a:t>
            </a:r>
            <a:r>
              <a:rPr lang="en-US" sz="1700" dirty="0">
                <a:solidFill>
                  <a:srgbClr val="FFFF00"/>
                </a:solidFill>
              </a:rPr>
              <a:t>  </a:t>
            </a:r>
            <a:r>
              <a:rPr lang="en-US" sz="1400" dirty="0">
                <a:solidFill>
                  <a:srgbClr val="FFFF00"/>
                </a:solidFill>
              </a:rPr>
              <a:t>(Intensity (I) of emission is linear to I of  excitation)</a:t>
            </a:r>
            <a:endParaRPr sz="1400" dirty="0">
              <a:solidFill>
                <a:srgbClr val="FFFF00"/>
              </a:solidFill>
            </a:endParaRPr>
          </a:p>
          <a:p>
            <a:pPr marL="520700" lvl="1" indent="-1778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cs" sz="1400" dirty="0"/>
              <a:t>Confocal</a:t>
            </a:r>
            <a:r>
              <a:rPr lang="cs" sz="1400" dirty="0">
                <a:solidFill>
                  <a:srgbClr val="FFFF00"/>
                </a:solidFill>
              </a:rPr>
              <a:t> -&gt; OPRA/ISM/ReScan -&gt; Airyscan</a:t>
            </a:r>
            <a:endParaRPr sz="1400" dirty="0">
              <a:solidFill>
                <a:srgbClr val="FFFF00"/>
              </a:solidFill>
            </a:endParaRPr>
          </a:p>
          <a:p>
            <a:pPr marL="520700" lvl="1" indent="-1778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cs" sz="1400" dirty="0">
                <a:solidFill>
                  <a:srgbClr val="FFFF00"/>
                </a:solidFill>
              </a:rPr>
              <a:t>InstantSIM, MSIM, SoRa</a:t>
            </a:r>
            <a:endParaRPr sz="1400" dirty="0">
              <a:solidFill>
                <a:srgbClr val="FFFF00"/>
              </a:solidFill>
            </a:endParaRPr>
          </a:p>
          <a:p>
            <a:pPr marL="520700" lvl="1" indent="-1778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cs" sz="1400" dirty="0"/>
              <a:t>SIM</a:t>
            </a:r>
            <a:r>
              <a:rPr lang="cs" sz="1400" dirty="0">
                <a:solidFill>
                  <a:srgbClr val="FFFF00"/>
                </a:solidFill>
              </a:rPr>
              <a:t>, Lattice SIM</a:t>
            </a:r>
            <a:endParaRPr lang="en-US" sz="1400" dirty="0">
              <a:solidFill>
                <a:srgbClr val="FFFF00"/>
              </a:solidFill>
            </a:endParaRPr>
          </a:p>
          <a:p>
            <a:pPr marL="520700" lvl="1" indent="-1778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 dirty="0">
                <a:solidFill>
                  <a:srgbClr val="FFFF00"/>
                </a:solidFill>
              </a:rPr>
              <a:t>max. increase of resolution 2x</a:t>
            </a:r>
            <a:endParaRPr sz="1400" dirty="0">
              <a:solidFill>
                <a:srgbClr val="FFFF00"/>
              </a:solidFill>
            </a:endParaRPr>
          </a:p>
          <a:p>
            <a:pPr marL="520700" lvl="1" indent="-889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sz="1400" dirty="0">
              <a:solidFill>
                <a:srgbClr val="FFFF00"/>
              </a:solidFill>
            </a:endParaRPr>
          </a:p>
          <a:p>
            <a:pPr marL="177800" lvl="0" indent="-184150">
              <a:lnSpc>
                <a:spcPct val="70000"/>
              </a:lnSpc>
              <a:buClr>
                <a:srgbClr val="FFFF00"/>
              </a:buClr>
              <a:buSzPts val="1700"/>
            </a:pPr>
            <a:r>
              <a:rPr lang="cs" sz="1700" dirty="0">
                <a:solidFill>
                  <a:srgbClr val="FFFF00"/>
                </a:solidFill>
              </a:rPr>
              <a:t>Nonlinear methods</a:t>
            </a:r>
            <a:r>
              <a:rPr lang="en-US" sz="1700" dirty="0">
                <a:solidFill>
                  <a:srgbClr val="FFFF00"/>
                </a:solidFill>
              </a:rPr>
              <a:t> </a:t>
            </a:r>
            <a:r>
              <a:rPr lang="en-US" sz="1400" dirty="0">
                <a:solidFill>
                  <a:srgbClr val="FFFF00"/>
                </a:solidFill>
              </a:rPr>
              <a:t>(unlimited increase of resolution</a:t>
            </a:r>
            <a:r>
              <a:rPr lang="en-US" sz="1700" dirty="0">
                <a:solidFill>
                  <a:srgbClr val="FFFF00"/>
                </a:solidFill>
              </a:rPr>
              <a:t>)</a:t>
            </a:r>
            <a:endParaRPr sz="1100" dirty="0"/>
          </a:p>
          <a:p>
            <a:pPr marL="520700" lvl="1" indent="-1778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cs" sz="1400" dirty="0"/>
              <a:t>STED</a:t>
            </a:r>
            <a:r>
              <a:rPr lang="cs" sz="1400" dirty="0">
                <a:solidFill>
                  <a:srgbClr val="FFFF00"/>
                </a:solidFill>
              </a:rPr>
              <a:t>, SSIM</a:t>
            </a:r>
            <a:endParaRPr lang="en-US" sz="1400" dirty="0">
              <a:solidFill>
                <a:srgbClr val="FFFF00"/>
              </a:solidFill>
            </a:endParaRPr>
          </a:p>
          <a:p>
            <a:pPr marL="520700" lvl="1" indent="-1778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en-US" sz="1400" dirty="0">
                <a:solidFill>
                  <a:srgbClr val="FFFF00"/>
                </a:solidFill>
              </a:rPr>
              <a:t>higher resolution information can be extracted (more phases needed)</a:t>
            </a:r>
            <a:endParaRPr sz="1400" dirty="0">
              <a:solidFill>
                <a:srgbClr val="FFFF00"/>
              </a:solidFill>
            </a:endParaRPr>
          </a:p>
          <a:p>
            <a:pPr marL="342900" lvl="1" indent="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sz="1400" dirty="0">
              <a:solidFill>
                <a:srgbClr val="FFFF00"/>
              </a:solidFill>
            </a:endParaRPr>
          </a:p>
          <a:p>
            <a:pPr marL="177800" lvl="0" indent="-184150" algn="l" rtl="0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rgbClr val="FFFF00"/>
              </a:buClr>
              <a:buSzPts val="1700"/>
              <a:buChar char="•"/>
            </a:pPr>
            <a:r>
              <a:rPr lang="cs" sz="1700" dirty="0">
                <a:solidFill>
                  <a:srgbClr val="FFFF00"/>
                </a:solidFill>
              </a:rPr>
              <a:t>Stochastic methods</a:t>
            </a:r>
            <a:r>
              <a:rPr lang="en-US" sz="1700" dirty="0">
                <a:solidFill>
                  <a:srgbClr val="FFFF00"/>
                </a:solidFill>
              </a:rPr>
              <a:t> </a:t>
            </a:r>
            <a:r>
              <a:rPr lang="en-US" sz="1400" dirty="0">
                <a:solidFill>
                  <a:srgbClr val="FFFF00"/>
                </a:solidFill>
              </a:rPr>
              <a:t>(based on random blinking of molecules)</a:t>
            </a:r>
            <a:endParaRPr sz="1400" dirty="0"/>
          </a:p>
          <a:p>
            <a:pPr marL="520700" lvl="1" indent="-1778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</a:pPr>
            <a:r>
              <a:rPr lang="cs" sz="1400" dirty="0"/>
              <a:t>SMLM</a:t>
            </a:r>
            <a:r>
              <a:rPr lang="cs" sz="1400" dirty="0">
                <a:solidFill>
                  <a:srgbClr val="FFFF00"/>
                </a:solidFill>
              </a:rPr>
              <a:t> (PALM, STORM,  …)</a:t>
            </a:r>
            <a:endParaRPr sz="1100" dirty="0"/>
          </a:p>
          <a:p>
            <a:pPr marL="520700" lvl="1" indent="-1778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Char char="•"/>
            </a:pPr>
            <a:r>
              <a:rPr lang="cs" sz="1400" dirty="0">
                <a:solidFill>
                  <a:srgbClr val="FFFF00"/>
                </a:solidFill>
              </a:rPr>
              <a:t>BALM (DNA-PAI</a:t>
            </a:r>
            <a:r>
              <a:rPr lang="en-US" sz="1400" dirty="0">
                <a:solidFill>
                  <a:srgbClr val="FFFF00"/>
                </a:solidFill>
              </a:rPr>
              <a:t>NT, IRIS</a:t>
            </a:r>
            <a:r>
              <a:rPr lang="cs" sz="1400" dirty="0">
                <a:solidFill>
                  <a:srgbClr val="FFFF00"/>
                </a:solidFill>
              </a:rPr>
              <a:t>)	</a:t>
            </a:r>
            <a:endParaRPr sz="1400" dirty="0">
              <a:solidFill>
                <a:srgbClr val="FFFF00"/>
              </a:solidFill>
            </a:endParaRPr>
          </a:p>
          <a:p>
            <a:pPr marL="520700" lvl="1" indent="-177800" algn="l" rtl="0">
              <a:lnSpc>
                <a:spcPct val="70000"/>
              </a:lnSpc>
              <a:spcBef>
                <a:spcPts val="400"/>
              </a:spcBef>
              <a:spcAft>
                <a:spcPts val="0"/>
              </a:spcAft>
              <a:buClr>
                <a:srgbClr val="FFFF00"/>
              </a:buClr>
              <a:buSzPts val="1400"/>
              <a:buChar char="•"/>
            </a:pPr>
            <a:r>
              <a:rPr lang="cs" sz="1400" dirty="0">
                <a:solidFill>
                  <a:srgbClr val="FFFF00"/>
                </a:solidFill>
              </a:rPr>
              <a:t>SOFI, SRRF</a:t>
            </a:r>
            <a:endParaRPr sz="11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3300"/>
              <a:buFont typeface="Calibri"/>
              <a:buNone/>
            </a:pPr>
            <a:r>
              <a:rPr lang="cs" sz="2600">
                <a:solidFill>
                  <a:srgbClr val="FFFF00"/>
                </a:solidFill>
              </a:rPr>
              <a:t>Superresolution light microscopy - history</a:t>
            </a:r>
            <a:endParaRPr sz="2600">
              <a:solidFill>
                <a:srgbClr val="FFFF00"/>
              </a:solidFill>
            </a:endParaRPr>
          </a:p>
        </p:txBody>
      </p:sp>
      <p:sp>
        <p:nvSpPr>
          <p:cNvPr id="215" name="Google Shape;215;p29"/>
          <p:cNvSpPr txBox="1"/>
          <p:nvPr/>
        </p:nvSpPr>
        <p:spPr>
          <a:xfrm>
            <a:off x="1187729" y="1117975"/>
            <a:ext cx="646045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STED</a:t>
            </a:r>
            <a:endParaRPr sz="1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6" name="Google Shape;216;p29"/>
          <p:cNvGrpSpPr/>
          <p:nvPr/>
        </p:nvGrpSpPr>
        <p:grpSpPr>
          <a:xfrm>
            <a:off x="1451117" y="1634987"/>
            <a:ext cx="0" cy="2966830"/>
            <a:chOff x="2438400" y="2179983"/>
            <a:chExt cx="0" cy="3955774"/>
          </a:xfrm>
        </p:grpSpPr>
        <p:cxnSp>
          <p:nvCxnSpPr>
            <p:cNvPr id="217" name="Google Shape;217;p29"/>
            <p:cNvCxnSpPr/>
            <p:nvPr/>
          </p:nvCxnSpPr>
          <p:spPr>
            <a:xfrm>
              <a:off x="2438400" y="3498574"/>
              <a:ext cx="0" cy="2637183"/>
            </a:xfrm>
            <a:prstGeom prst="straightConnector1">
              <a:avLst/>
            </a:prstGeom>
            <a:noFill/>
            <a:ln w="635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18" name="Google Shape;218;p29"/>
            <p:cNvCxnSpPr/>
            <p:nvPr/>
          </p:nvCxnSpPr>
          <p:spPr>
            <a:xfrm>
              <a:off x="2438400" y="2179983"/>
              <a:ext cx="0" cy="2637183"/>
            </a:xfrm>
            <a:prstGeom prst="straightConnector1">
              <a:avLst/>
            </a:prstGeom>
            <a:noFill/>
            <a:ln w="63500" cap="flat" cmpd="sng">
              <a:solidFill>
                <a:schemeClr val="accent2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19" name="Google Shape;219;p29"/>
          <p:cNvSpPr txBox="1"/>
          <p:nvPr/>
        </p:nvSpPr>
        <p:spPr>
          <a:xfrm>
            <a:off x="144121" y="1361665"/>
            <a:ext cx="1197667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Einstein 1917</a:t>
            </a:r>
            <a:endParaRPr sz="110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stimulated  emission</a:t>
            </a: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1520690" y="2006084"/>
            <a:ext cx="119766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LASER 1960</a:t>
            </a:r>
            <a:endParaRPr sz="1100"/>
          </a:p>
        </p:txBody>
      </p:sp>
      <p:sp>
        <p:nvSpPr>
          <p:cNvPr id="221" name="Google Shape;221;p29"/>
          <p:cNvSpPr txBox="1"/>
          <p:nvPr/>
        </p:nvSpPr>
        <p:spPr>
          <a:xfrm>
            <a:off x="531742" y="2951492"/>
            <a:ext cx="119766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Hell 1994</a:t>
            </a:r>
            <a:b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(concept)</a:t>
            </a: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9"/>
          <p:cNvSpPr txBox="1"/>
          <p:nvPr/>
        </p:nvSpPr>
        <p:spPr>
          <a:xfrm>
            <a:off x="531742" y="3433809"/>
            <a:ext cx="119766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Hell 2000</a:t>
            </a:r>
            <a:endParaRPr sz="1100"/>
          </a:p>
        </p:txBody>
      </p:sp>
      <p:sp>
        <p:nvSpPr>
          <p:cNvPr id="223" name="Google Shape;223;p29"/>
          <p:cNvSpPr txBox="1"/>
          <p:nvPr/>
        </p:nvSpPr>
        <p:spPr>
          <a:xfrm>
            <a:off x="1510751" y="3804425"/>
            <a:ext cx="119766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Leica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2007</a:t>
            </a:r>
            <a:endParaRPr sz="1100"/>
          </a:p>
        </p:txBody>
      </p:sp>
      <p:sp>
        <p:nvSpPr>
          <p:cNvPr id="224" name="Google Shape;224;p29"/>
          <p:cNvSpPr txBox="1"/>
          <p:nvPr/>
        </p:nvSpPr>
        <p:spPr>
          <a:xfrm>
            <a:off x="3140771" y="1117975"/>
            <a:ext cx="646045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SMLM</a:t>
            </a:r>
            <a:endParaRPr sz="1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5" name="Google Shape;225;p29"/>
          <p:cNvGrpSpPr/>
          <p:nvPr/>
        </p:nvGrpSpPr>
        <p:grpSpPr>
          <a:xfrm>
            <a:off x="3409128" y="1634987"/>
            <a:ext cx="0" cy="2966830"/>
            <a:chOff x="2438400" y="2179983"/>
            <a:chExt cx="0" cy="3955774"/>
          </a:xfrm>
        </p:grpSpPr>
        <p:cxnSp>
          <p:nvCxnSpPr>
            <p:cNvPr id="226" name="Google Shape;226;p29"/>
            <p:cNvCxnSpPr/>
            <p:nvPr/>
          </p:nvCxnSpPr>
          <p:spPr>
            <a:xfrm>
              <a:off x="2438400" y="3498574"/>
              <a:ext cx="0" cy="2637183"/>
            </a:xfrm>
            <a:prstGeom prst="straightConnector1">
              <a:avLst/>
            </a:prstGeom>
            <a:noFill/>
            <a:ln w="635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27" name="Google Shape;227;p29"/>
            <p:cNvCxnSpPr/>
            <p:nvPr/>
          </p:nvCxnSpPr>
          <p:spPr>
            <a:xfrm>
              <a:off x="2438400" y="2179983"/>
              <a:ext cx="0" cy="2637183"/>
            </a:xfrm>
            <a:prstGeom prst="straightConnector1">
              <a:avLst/>
            </a:prstGeom>
            <a:noFill/>
            <a:ln w="63500" cap="flat" cmpd="sng">
              <a:solidFill>
                <a:schemeClr val="accent2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28" name="Google Shape;228;p29"/>
          <p:cNvSpPr txBox="1"/>
          <p:nvPr/>
        </p:nvSpPr>
        <p:spPr>
          <a:xfrm>
            <a:off x="2131950" y="2640265"/>
            <a:ext cx="119766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Moerner 1989 (@ 4 K)</a:t>
            </a:r>
            <a:endParaRPr sz="1100"/>
          </a:p>
        </p:txBody>
      </p:sp>
      <p:sp>
        <p:nvSpPr>
          <p:cNvPr id="229" name="Google Shape;229;p29"/>
          <p:cNvSpPr txBox="1"/>
          <p:nvPr/>
        </p:nvSpPr>
        <p:spPr>
          <a:xfrm>
            <a:off x="2136917" y="3575031"/>
            <a:ext cx="119766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PALM</a:t>
            </a:r>
            <a:endParaRPr sz="110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Betzig 2006</a:t>
            </a:r>
            <a:endParaRPr sz="1100"/>
          </a:p>
        </p:txBody>
      </p:sp>
      <p:sp>
        <p:nvSpPr>
          <p:cNvPr id="230" name="Google Shape;230;p29"/>
          <p:cNvSpPr txBox="1"/>
          <p:nvPr/>
        </p:nvSpPr>
        <p:spPr>
          <a:xfrm>
            <a:off x="3483672" y="3569578"/>
            <a:ext cx="119766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STORM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Zhuang 2006</a:t>
            </a:r>
            <a:endParaRPr sz="1100"/>
          </a:p>
        </p:txBody>
      </p:sp>
      <p:sp>
        <p:nvSpPr>
          <p:cNvPr id="231" name="Google Shape;231;p29"/>
          <p:cNvSpPr txBox="1"/>
          <p:nvPr/>
        </p:nvSpPr>
        <p:spPr>
          <a:xfrm>
            <a:off x="3443914" y="4076344"/>
            <a:ext cx="181389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Nikon, Zeiss, Vurata, …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2010</a:t>
            </a:r>
            <a:endParaRPr sz="1100"/>
          </a:p>
        </p:txBody>
      </p:sp>
      <p:sp>
        <p:nvSpPr>
          <p:cNvPr id="232" name="Google Shape;232;p29"/>
          <p:cNvSpPr txBox="1"/>
          <p:nvPr/>
        </p:nvSpPr>
        <p:spPr>
          <a:xfrm>
            <a:off x="5421801" y="1117975"/>
            <a:ext cx="646045" cy="300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SIM</a:t>
            </a:r>
            <a:endParaRPr sz="1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3" name="Google Shape;233;p29"/>
          <p:cNvGrpSpPr/>
          <p:nvPr/>
        </p:nvGrpSpPr>
        <p:grpSpPr>
          <a:xfrm>
            <a:off x="5630524" y="1634987"/>
            <a:ext cx="0" cy="2966830"/>
            <a:chOff x="2438400" y="2179983"/>
            <a:chExt cx="0" cy="3955774"/>
          </a:xfrm>
        </p:grpSpPr>
        <p:cxnSp>
          <p:nvCxnSpPr>
            <p:cNvPr id="234" name="Google Shape;234;p29"/>
            <p:cNvCxnSpPr/>
            <p:nvPr/>
          </p:nvCxnSpPr>
          <p:spPr>
            <a:xfrm>
              <a:off x="2438400" y="3498574"/>
              <a:ext cx="0" cy="2637183"/>
            </a:xfrm>
            <a:prstGeom prst="straightConnector1">
              <a:avLst/>
            </a:prstGeom>
            <a:noFill/>
            <a:ln w="635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5" name="Google Shape;235;p29"/>
            <p:cNvCxnSpPr/>
            <p:nvPr/>
          </p:nvCxnSpPr>
          <p:spPr>
            <a:xfrm>
              <a:off x="2438400" y="2179983"/>
              <a:ext cx="0" cy="2637183"/>
            </a:xfrm>
            <a:prstGeom prst="straightConnector1">
              <a:avLst/>
            </a:prstGeom>
            <a:noFill/>
            <a:ln w="63500" cap="flat" cmpd="sng">
              <a:solidFill>
                <a:schemeClr val="accent2"/>
              </a:solidFill>
              <a:prstDash val="dot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36" name="Google Shape;236;p29"/>
          <p:cNvSpPr txBox="1"/>
          <p:nvPr/>
        </p:nvSpPr>
        <p:spPr>
          <a:xfrm>
            <a:off x="4398070" y="1503077"/>
            <a:ext cx="1197667" cy="15234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theory</a:t>
            </a:r>
            <a:endParaRPr sz="110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  <a:endParaRPr sz="110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related to confocal,</a:t>
            </a: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axially modulated excitation</a:t>
            </a:r>
            <a:endParaRPr sz="1100"/>
          </a:p>
        </p:txBody>
      </p:sp>
      <p:sp>
        <p:nvSpPr>
          <p:cNvPr id="237" name="Google Shape;237;p29"/>
          <p:cNvSpPr txBox="1"/>
          <p:nvPr/>
        </p:nvSpPr>
        <p:spPr>
          <a:xfrm>
            <a:off x="4358314" y="3281684"/>
            <a:ext cx="119766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Cremer 1998</a:t>
            </a:r>
            <a:endParaRPr sz="1100"/>
          </a:p>
        </p:txBody>
      </p:sp>
      <p:sp>
        <p:nvSpPr>
          <p:cNvPr id="238" name="Google Shape;238;p29"/>
          <p:cNvSpPr txBox="1"/>
          <p:nvPr/>
        </p:nvSpPr>
        <p:spPr>
          <a:xfrm>
            <a:off x="5731234" y="3424033"/>
            <a:ext cx="1311965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Gustaffson 2000</a:t>
            </a:r>
            <a:b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(†2011)</a:t>
            </a: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5640461" y="4066404"/>
            <a:ext cx="1416328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Nikon, Zeiss, GE…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2010</a:t>
            </a:r>
            <a:endParaRPr sz="1100"/>
          </a:p>
        </p:txBody>
      </p:sp>
      <p:sp>
        <p:nvSpPr>
          <p:cNvPr id="240" name="Google Shape;240;p29"/>
          <p:cNvSpPr txBox="1"/>
          <p:nvPr/>
        </p:nvSpPr>
        <p:spPr>
          <a:xfrm>
            <a:off x="7504045" y="1101924"/>
            <a:ext cx="1043608" cy="530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confocal / Airyscan</a:t>
            </a:r>
            <a:endParaRPr sz="1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1" name="Google Shape;241;p29"/>
          <p:cNvCxnSpPr/>
          <p:nvPr/>
        </p:nvCxnSpPr>
        <p:spPr>
          <a:xfrm>
            <a:off x="7909065" y="2667514"/>
            <a:ext cx="0" cy="2252356"/>
          </a:xfrm>
          <a:prstGeom prst="straightConnector1">
            <a:avLst/>
          </a:prstGeom>
          <a:noFill/>
          <a:ln w="635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42" name="Google Shape;242;p29"/>
          <p:cNvCxnSpPr/>
          <p:nvPr/>
        </p:nvCxnSpPr>
        <p:spPr>
          <a:xfrm>
            <a:off x="7909065" y="1678570"/>
            <a:ext cx="0" cy="1977887"/>
          </a:xfrm>
          <a:prstGeom prst="straightConnector1">
            <a:avLst/>
          </a:prstGeom>
          <a:noFill/>
          <a:ln w="63500" cap="flat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</p:spPr>
      </p:cxnSp>
      <p:sp>
        <p:nvSpPr>
          <p:cNvPr id="243" name="Google Shape;243;p29"/>
          <p:cNvSpPr txBox="1"/>
          <p:nvPr/>
        </p:nvSpPr>
        <p:spPr>
          <a:xfrm>
            <a:off x="6654253" y="1900446"/>
            <a:ext cx="119766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Minsky 1955</a:t>
            </a:r>
            <a:endParaRPr sz="1100"/>
          </a:p>
        </p:txBody>
      </p:sp>
      <p:sp>
        <p:nvSpPr>
          <p:cNvPr id="244" name="Google Shape;244;p29"/>
          <p:cNvSpPr txBox="1"/>
          <p:nvPr/>
        </p:nvSpPr>
        <p:spPr>
          <a:xfrm>
            <a:off x="6664189" y="2660143"/>
            <a:ext cx="119766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Sheppard 1988</a:t>
            </a:r>
            <a:endParaRPr sz="110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(concept)</a:t>
            </a:r>
            <a:endParaRPr sz="1100"/>
          </a:p>
        </p:txBody>
      </p:sp>
      <p:sp>
        <p:nvSpPr>
          <p:cNvPr id="245" name="Google Shape;245;p29"/>
          <p:cNvSpPr txBox="1"/>
          <p:nvPr/>
        </p:nvSpPr>
        <p:spPr>
          <a:xfrm>
            <a:off x="8008452" y="2572583"/>
            <a:ext cx="986463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Bertero</a:t>
            </a: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1987 – 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1992</a:t>
            </a:r>
            <a:endParaRPr sz="1100"/>
          </a:p>
        </p:txBody>
      </p:sp>
      <p:sp>
        <p:nvSpPr>
          <p:cNvPr id="246" name="Google Shape;246;p29"/>
          <p:cNvSpPr txBox="1"/>
          <p:nvPr/>
        </p:nvSpPr>
        <p:spPr>
          <a:xfrm>
            <a:off x="6703944" y="4024506"/>
            <a:ext cx="119766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Enderlein</a:t>
            </a: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2010</a:t>
            </a:r>
            <a:endParaRPr sz="1100"/>
          </a:p>
        </p:txBody>
      </p:sp>
      <p:sp>
        <p:nvSpPr>
          <p:cNvPr id="247" name="Google Shape;247;p29"/>
          <p:cNvSpPr txBox="1"/>
          <p:nvPr/>
        </p:nvSpPr>
        <p:spPr>
          <a:xfrm>
            <a:off x="8030818" y="4305841"/>
            <a:ext cx="874644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Sheppard 2013</a:t>
            </a:r>
            <a:endParaRPr sz="1100"/>
          </a:p>
        </p:txBody>
      </p:sp>
      <p:sp>
        <p:nvSpPr>
          <p:cNvPr id="248" name="Google Shape;248;p29"/>
          <p:cNvSpPr txBox="1"/>
          <p:nvPr/>
        </p:nvSpPr>
        <p:spPr>
          <a:xfrm>
            <a:off x="6698974" y="4571030"/>
            <a:ext cx="1152939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Zeiss Airyscan 2015</a:t>
            </a: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29"/>
          <p:cNvSpPr txBox="1"/>
          <p:nvPr/>
        </p:nvSpPr>
        <p:spPr>
          <a:xfrm>
            <a:off x="7797247" y="2163445"/>
            <a:ext cx="119766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Petran 1966</a:t>
            </a:r>
            <a:endParaRPr sz="1100"/>
          </a:p>
        </p:txBody>
      </p:sp>
      <p:sp>
        <p:nvSpPr>
          <p:cNvPr id="250" name="Google Shape;250;p29"/>
          <p:cNvSpPr txBox="1"/>
          <p:nvPr/>
        </p:nvSpPr>
        <p:spPr>
          <a:xfrm>
            <a:off x="7962967" y="4752797"/>
            <a:ext cx="113822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SoRa 2018</a:t>
            </a: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" name="Google Shape;251;p29"/>
          <p:cNvCxnSpPr/>
          <p:nvPr/>
        </p:nvCxnSpPr>
        <p:spPr>
          <a:xfrm rot="10800000">
            <a:off x="3299791" y="2847667"/>
            <a:ext cx="228600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2" name="Google Shape;252;p29"/>
          <p:cNvCxnSpPr/>
          <p:nvPr/>
        </p:nvCxnSpPr>
        <p:spPr>
          <a:xfrm rot="10800000">
            <a:off x="1336813" y="2166836"/>
            <a:ext cx="228600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3" name="Google Shape;253;p29"/>
          <p:cNvCxnSpPr/>
          <p:nvPr/>
        </p:nvCxnSpPr>
        <p:spPr>
          <a:xfrm rot="10800000">
            <a:off x="1331843" y="1714604"/>
            <a:ext cx="228600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4" name="Google Shape;254;p29"/>
          <p:cNvCxnSpPr/>
          <p:nvPr/>
        </p:nvCxnSpPr>
        <p:spPr>
          <a:xfrm rot="10800000">
            <a:off x="1331845" y="3096146"/>
            <a:ext cx="228600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5" name="Google Shape;255;p29"/>
          <p:cNvCxnSpPr/>
          <p:nvPr/>
        </p:nvCxnSpPr>
        <p:spPr>
          <a:xfrm rot="10800000">
            <a:off x="1341783" y="3573226"/>
            <a:ext cx="228600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6" name="Google Shape;256;p29"/>
          <p:cNvCxnSpPr/>
          <p:nvPr/>
        </p:nvCxnSpPr>
        <p:spPr>
          <a:xfrm rot="10800000">
            <a:off x="5521190" y="3578197"/>
            <a:ext cx="228600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7" name="Google Shape;257;p29"/>
          <p:cNvCxnSpPr/>
          <p:nvPr/>
        </p:nvCxnSpPr>
        <p:spPr>
          <a:xfrm rot="10800000">
            <a:off x="5526160" y="3414203"/>
            <a:ext cx="228600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8" name="Google Shape;258;p29"/>
          <p:cNvCxnSpPr/>
          <p:nvPr/>
        </p:nvCxnSpPr>
        <p:spPr>
          <a:xfrm rot="10800000">
            <a:off x="3299794" y="3921099"/>
            <a:ext cx="228600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59" name="Google Shape;259;p29"/>
          <p:cNvCxnSpPr/>
          <p:nvPr/>
        </p:nvCxnSpPr>
        <p:spPr>
          <a:xfrm rot="10800000">
            <a:off x="7797251" y="2882455"/>
            <a:ext cx="104360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0" name="Google Shape;260;p29"/>
          <p:cNvCxnSpPr/>
          <p:nvPr/>
        </p:nvCxnSpPr>
        <p:spPr>
          <a:xfrm rot="10800000">
            <a:off x="7916518" y="2788034"/>
            <a:ext cx="114302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1" name="Google Shape;261;p29"/>
          <p:cNvCxnSpPr/>
          <p:nvPr/>
        </p:nvCxnSpPr>
        <p:spPr>
          <a:xfrm rot="10800000">
            <a:off x="7798779" y="2301016"/>
            <a:ext cx="228600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2" name="Google Shape;262;p29"/>
          <p:cNvCxnSpPr/>
          <p:nvPr/>
        </p:nvCxnSpPr>
        <p:spPr>
          <a:xfrm rot="10800000">
            <a:off x="7802221" y="2052537"/>
            <a:ext cx="228600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3" name="Google Shape;263;p29"/>
          <p:cNvCxnSpPr/>
          <p:nvPr/>
        </p:nvCxnSpPr>
        <p:spPr>
          <a:xfrm rot="10800000">
            <a:off x="1336813" y="4035395"/>
            <a:ext cx="228600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4" name="Google Shape;264;p29"/>
          <p:cNvCxnSpPr/>
          <p:nvPr/>
        </p:nvCxnSpPr>
        <p:spPr>
          <a:xfrm rot="10800000">
            <a:off x="3274944" y="4303751"/>
            <a:ext cx="228600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5" name="Google Shape;265;p29"/>
          <p:cNvCxnSpPr/>
          <p:nvPr/>
        </p:nvCxnSpPr>
        <p:spPr>
          <a:xfrm rot="10800000">
            <a:off x="5516218" y="4298783"/>
            <a:ext cx="228600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6" name="Google Shape;266;p29"/>
          <p:cNvCxnSpPr/>
          <p:nvPr/>
        </p:nvCxnSpPr>
        <p:spPr>
          <a:xfrm rot="10800000">
            <a:off x="7797252" y="4303754"/>
            <a:ext cx="228600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7" name="Google Shape;267;p29"/>
          <p:cNvCxnSpPr/>
          <p:nvPr/>
        </p:nvCxnSpPr>
        <p:spPr>
          <a:xfrm rot="10800000">
            <a:off x="7916519" y="4557203"/>
            <a:ext cx="114304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8" name="Google Shape;268;p29"/>
          <p:cNvCxnSpPr/>
          <p:nvPr/>
        </p:nvCxnSpPr>
        <p:spPr>
          <a:xfrm rot="10800000">
            <a:off x="7812161" y="4706288"/>
            <a:ext cx="104357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69" name="Google Shape;269;p29"/>
          <p:cNvCxnSpPr/>
          <p:nvPr/>
        </p:nvCxnSpPr>
        <p:spPr>
          <a:xfrm rot="10800000">
            <a:off x="7916519" y="4905072"/>
            <a:ext cx="114304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70" name="Google Shape;270;p29"/>
          <p:cNvPicPr preferRelativeResize="0"/>
          <p:nvPr/>
        </p:nvPicPr>
        <p:blipFill rotWithShape="1">
          <a:blip r:embed="rId3">
            <a:alphaModFix/>
          </a:blip>
          <a:srcRect l="1668" t="4770" r="6943" b="3368"/>
          <a:stretch/>
        </p:blipFill>
        <p:spPr>
          <a:xfrm>
            <a:off x="5714999" y="1471613"/>
            <a:ext cx="932135" cy="9688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 descr="http://www.zeiss.com/content/microscopy/united-states/website/en_us/desktop/products/confocal-microscopes/lsm-880/jcr%3Acontent/mainpar/inpagetabs/tab-13407858021/corpimageml_cc36/image_lightbox.img.jpg/1415202208837.jpg/zeiss-lsm880-airyscan-principle-672.jpg"/>
          <p:cNvPicPr preferRelativeResize="0"/>
          <p:nvPr/>
        </p:nvPicPr>
        <p:blipFill rotWithShape="1">
          <a:blip r:embed="rId4">
            <a:alphaModFix/>
          </a:blip>
          <a:srcRect l="74047" t="54902" r="7757" b="23689"/>
          <a:stretch/>
        </p:blipFill>
        <p:spPr>
          <a:xfrm>
            <a:off x="8050696" y="3344807"/>
            <a:ext cx="905039" cy="888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9" descr="fish1"/>
          <p:cNvPicPr preferRelativeResize="0"/>
          <p:nvPr/>
        </p:nvPicPr>
        <p:blipFill rotWithShape="1">
          <a:blip r:embed="rId5">
            <a:alphaModFix/>
          </a:blip>
          <a:srcRect l="39551" t="33333" r="41490" b="38317"/>
          <a:stretch/>
        </p:blipFill>
        <p:spPr>
          <a:xfrm>
            <a:off x="3503270" y="1460857"/>
            <a:ext cx="1048853" cy="8960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3" name="Google Shape;273;p29"/>
          <p:cNvGrpSpPr/>
          <p:nvPr/>
        </p:nvGrpSpPr>
        <p:grpSpPr>
          <a:xfrm>
            <a:off x="364012" y="3629482"/>
            <a:ext cx="783968" cy="767289"/>
            <a:chOff x="485349" y="5324501"/>
            <a:chExt cx="1045291" cy="1023052"/>
          </a:xfrm>
        </p:grpSpPr>
        <p:pic>
          <p:nvPicPr>
            <p:cNvPr id="274" name="Google Shape;274;p29"/>
            <p:cNvPicPr preferRelativeResize="0"/>
            <p:nvPr/>
          </p:nvPicPr>
          <p:blipFill rotWithShape="1">
            <a:blip r:embed="rId6">
              <a:alphaModFix/>
            </a:blip>
            <a:srcRect l="47160" t="15023" r="33423" b="73095"/>
            <a:stretch/>
          </p:blipFill>
          <p:spPr>
            <a:xfrm>
              <a:off x="485349" y="5324501"/>
              <a:ext cx="1045291" cy="10230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29"/>
            <p:cNvSpPr/>
            <p:nvPr/>
          </p:nvSpPr>
          <p:spPr>
            <a:xfrm>
              <a:off x="778211" y="5581863"/>
              <a:ext cx="464352" cy="464352"/>
            </a:xfrm>
            <a:prstGeom prst="ellipse">
              <a:avLst/>
            </a:prstGeom>
            <a:noFill/>
            <a:ln w="25400" cap="flat" cmpd="sng">
              <a:solidFill>
                <a:srgbClr val="06FC00"/>
              </a:solidFill>
              <a:prstDash val="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6" name="Google Shape;276;p29"/>
          <p:cNvSpPr txBox="1"/>
          <p:nvPr/>
        </p:nvSpPr>
        <p:spPr>
          <a:xfrm>
            <a:off x="426826" y="4272450"/>
            <a:ext cx="9051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Abberior</a:t>
            </a: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cs" sz="11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~</a:t>
            </a:r>
            <a:r>
              <a:rPr lang="cs" sz="14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2013</a:t>
            </a:r>
            <a:endParaRPr sz="14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7" name="Google Shape;277;p29"/>
          <p:cNvCxnSpPr/>
          <p:nvPr/>
        </p:nvCxnSpPr>
        <p:spPr>
          <a:xfrm rot="10800000">
            <a:off x="1331948" y="4426787"/>
            <a:ext cx="228600" cy="0"/>
          </a:xfrm>
          <a:prstGeom prst="straightConnector1">
            <a:avLst/>
          </a:prstGeom>
          <a:noFill/>
          <a:ln w="2222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Konfmi_prez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9601</TotalTime>
  <Words>3815</Words>
  <Application>Microsoft Office PowerPoint</Application>
  <PresentationFormat>On-screen Show (16:9)</PresentationFormat>
  <Paragraphs>550</Paragraphs>
  <Slides>37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8" baseType="lpstr">
      <vt:lpstr>Fira Sans Light</vt:lpstr>
      <vt:lpstr>Calibri</vt:lpstr>
      <vt:lpstr>Times New Roman</vt:lpstr>
      <vt:lpstr>Fira Sans Extra Condensed ExtraLight</vt:lpstr>
      <vt:lpstr>Noto Sans Symbols</vt:lpstr>
      <vt:lpstr>Fira Sans</vt:lpstr>
      <vt:lpstr>-apple-system</vt:lpstr>
      <vt:lpstr>Cambria Math</vt:lpstr>
      <vt:lpstr>Arial</vt:lpstr>
      <vt:lpstr>Office Theme</vt:lpstr>
      <vt:lpstr>1_Konfmi_prez</vt:lpstr>
      <vt:lpstr>Image analysis and data processing in superresolution microscopy 2021</vt:lpstr>
      <vt:lpstr>The fundamental limits in light microscopy</vt:lpstr>
      <vt:lpstr>Photon statistics</vt:lpstr>
      <vt:lpstr>Resolution in light microscopy is </vt:lpstr>
      <vt:lpstr>A word about Fourier Transform</vt:lpstr>
      <vt:lpstr>A word about Fourier Transform</vt:lpstr>
      <vt:lpstr>Resolution in light microscopy</vt:lpstr>
      <vt:lpstr>Superresolution light microscopy - methods</vt:lpstr>
      <vt:lpstr>Superresolution light microscopy - history</vt:lpstr>
      <vt:lpstr>Superresolution light microscopy – comparison of resolution</vt:lpstr>
      <vt:lpstr>Confocal – is it superresolution technique? </vt:lpstr>
      <vt:lpstr>Confocal – is it superresolution technique?</vt:lpstr>
      <vt:lpstr>“Photon Reassignment” methods </vt:lpstr>
      <vt:lpstr>SIM</vt:lpstr>
      <vt:lpstr>2D SIM</vt:lpstr>
      <vt:lpstr>STED  – CLSM with extra depletion beam </vt:lpstr>
      <vt:lpstr>PowerPoint Presentation</vt:lpstr>
      <vt:lpstr>Single Molecule Localization</vt:lpstr>
      <vt:lpstr>Single Molecule Localization</vt:lpstr>
      <vt:lpstr>Stochastic fluorophore blinking</vt:lpstr>
      <vt:lpstr>A significant improvement: tcSMLM</vt:lpstr>
      <vt:lpstr>A significant improvement: tcSMLM</vt:lpstr>
      <vt:lpstr>SMLM Application: yeast contractile ring - search for proteins localisation </vt:lpstr>
      <vt:lpstr>So, which one is the best?</vt:lpstr>
      <vt:lpstr>New strategy: DNA-PAINT</vt:lpstr>
      <vt:lpstr>DNA-PAINT + spinning disk confocal combination</vt:lpstr>
      <vt:lpstr>New strategy: IRIS</vt:lpstr>
      <vt:lpstr>IRIS Application: Focal Adhesions</vt:lpstr>
      <vt:lpstr>Fluorescent labeling</vt:lpstr>
      <vt:lpstr>PowerPoint Presentation</vt:lpstr>
      <vt:lpstr>Thank you</vt:lpstr>
      <vt:lpstr>New strategy: Towards live cells</vt:lpstr>
      <vt:lpstr>PowerPoint Presentation</vt:lpstr>
      <vt:lpstr>PowerPoint Presentation</vt:lpstr>
      <vt:lpstr>3D localization - astigmatism</vt:lpstr>
      <vt:lpstr>PowerPoint Presentation</vt:lpstr>
      <vt:lpstr>Poor man’s Biplane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Superresolution Microscopy: Advances and Applications</dc:title>
  <dc:creator>user</dc:creator>
  <cp:lastModifiedBy>Zdenek Svindrych</cp:lastModifiedBy>
  <cp:revision>53</cp:revision>
  <dcterms:modified xsi:type="dcterms:W3CDTF">2021-08-28T05:38:09Z</dcterms:modified>
</cp:coreProperties>
</file>